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Bko9kjTq5ewkT8/u+rS1wJ0mw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5408c1c54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35408c1c54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5408c1c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35408c1c54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5408c1c54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35408c1c54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5408c1c54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35408c1c54_0_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5408c1c5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35408c1c54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5408c1c54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35408c1c54_0_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5408c1c54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35408c1c54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5408c1c54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35408c1c54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408c1c54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35408c1c54_0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5408c1c5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35408c1c54_0_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5408c1c54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35408c1c54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5408c1c54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35408c1c54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5408c1c54_0_225"/>
          <p:cNvSpPr txBox="1"/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135408c1c54_0_22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91" name="Google Shape;91;g135408c1c54_0_225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35408c1c54_0_225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135408c1c54_0_225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5408c1c54_0_2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35408c1c54_0_231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7" name="Google Shape;97;g135408c1c54_0_231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135408c1c54_0_231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35408c1c54_0_231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5408c1c54_0_237"/>
          <p:cNvSpPr txBox="1"/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135408c1c54_0_237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3" name="Google Shape;103;g135408c1c54_0_237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35408c1c54_0_237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135408c1c54_0_237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5408c1c54_0_2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35408c1c54_0_243"/>
          <p:cNvSpPr txBox="1"/>
          <p:nvPr>
            <p:ph idx="1" type="body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09" name="Google Shape;109;g135408c1c54_0_243"/>
          <p:cNvSpPr txBox="1"/>
          <p:nvPr>
            <p:ph idx="2" type="body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0" name="Google Shape;110;g135408c1c54_0_243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35408c1c54_0_243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135408c1c54_0_243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408c1c54_0_25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135408c1c54_0_250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6" name="Google Shape;116;g135408c1c54_0_250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7" name="Google Shape;117;g135408c1c54_0_250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8" name="Google Shape;118;g135408c1c54_0_250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9" name="Google Shape;119;g135408c1c54_0_250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135408c1c54_0_250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135408c1c54_0_250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5408c1c54_0_25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135408c1c54_0_259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135408c1c54_0_259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135408c1c54_0_259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5408c1c54_0_264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35408c1c54_0_264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135408c1c54_0_264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5408c1c54_0_268"/>
          <p:cNvSpPr txBox="1"/>
          <p:nvPr>
            <p:ph type="title"/>
          </p:nvPr>
        </p:nvSpPr>
        <p:spPr>
          <a:xfrm>
            <a:off x="609601" y="273050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135408c1c54_0_268"/>
          <p:cNvSpPr txBox="1"/>
          <p:nvPr>
            <p:ph idx="1" type="body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34" name="Google Shape;134;g135408c1c54_0_268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5" name="Google Shape;135;g135408c1c54_0_268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135408c1c54_0_268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135408c1c54_0_268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5408c1c54_0_275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135408c1c54_0_27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g135408c1c54_0_275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2" name="Google Shape;142;g135408c1c54_0_275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135408c1c54_0_275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35408c1c54_0_275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5408c1c54_0_28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35408c1c54_0_282"/>
          <p:cNvSpPr txBox="1"/>
          <p:nvPr>
            <p:ph idx="1" type="body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8" name="Google Shape;148;g135408c1c54_0_282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135408c1c54_0_282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135408c1c54_0_282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5408c1c54_0_288"/>
          <p:cNvSpPr txBox="1"/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35408c1c54_0_288"/>
          <p:cNvSpPr txBox="1"/>
          <p:nvPr>
            <p:ph idx="1" type="body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4" name="Google Shape;154;g135408c1c54_0_288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35408c1c54_0_288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135408c1c54_0_288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showMasterSp="0" type="txAndObj">
  <p:cSld name="TEXT_AND_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5408c1c54_0_29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135408c1c54_0_294"/>
          <p:cNvSpPr txBox="1"/>
          <p:nvPr>
            <p:ph idx="1" type="body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0" name="Google Shape;160;g135408c1c54_0_294"/>
          <p:cNvSpPr txBox="1"/>
          <p:nvPr>
            <p:ph idx="2" type="body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1" name="Google Shape;161;g135408c1c54_0_294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135408c1c54_0_294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135408c1c54_0_294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1F2E"/>
            </a:gs>
            <a:gs pos="67000">
              <a:srgbClr val="1F1F2E"/>
            </a:gs>
            <a:gs pos="100000">
              <a:srgbClr val="7FB2E5"/>
            </a:gs>
          </a:gsLst>
          <a:lin ang="5400012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5408c1c54_0_2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135408c1c54_0_217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135408c1c54_0_217"/>
          <p:cNvSpPr txBox="1"/>
          <p:nvPr>
            <p:ph idx="10" type="dt"/>
          </p:nvPr>
        </p:nvSpPr>
        <p:spPr>
          <a:xfrm>
            <a:off x="609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135408c1c54_0_217"/>
          <p:cNvSpPr txBox="1"/>
          <p:nvPr>
            <p:ph idx="11" type="ftr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135408c1c54_0_217"/>
          <p:cNvSpPr txBox="1"/>
          <p:nvPr>
            <p:ph idx="12" type="sldNum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  <p:pic>
        <p:nvPicPr>
          <p:cNvPr descr="EAC_bird" id="86" name="Google Shape;86;g135408c1c54_0_2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16118" y="98426"/>
            <a:ext cx="1636183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g_guide-16" id="87" name="Google Shape;87;g135408c1c54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884" y="58739"/>
            <a:ext cx="787400" cy="3952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c.europa.eu/info/strategy/priorities-2019-2024/european-green-deal_en" TargetMode="External"/><Relationship Id="rId4" Type="http://schemas.openxmlformats.org/officeDocument/2006/relationships/hyperlink" Target="https://publications.jrc.ec.europa.eu/repository/handle/JRC128040" TargetMode="External"/><Relationship Id="rId5" Type="http://schemas.openxmlformats.org/officeDocument/2006/relationships/hyperlink" Target="https://europa.eu/new-european-bauhaus/index_en" TargetMode="External"/><Relationship Id="rId6" Type="http://schemas.openxmlformats.org/officeDocument/2006/relationships/hyperlink" Target="https://ec.europa.eu/environment/levels_en" TargetMode="External"/><Relationship Id="rId7" Type="http://schemas.openxmlformats.org/officeDocument/2006/relationships/hyperlink" Target="https://segm.gr/eu-level-technical-guidance-on-adapting-buildings-to-climate-change-expert-panel-1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</a:pPr>
            <a:r>
              <a:rPr lang="de-AT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European Bauhaus objectives and related impact in Civil Engineering education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1"/>
          <p:cNvSpPr txBox="1"/>
          <p:nvPr>
            <p:ph idx="1" type="subTitle"/>
          </p:nvPr>
        </p:nvSpPr>
        <p:spPr>
          <a:xfrm>
            <a:off x="1524000" y="4367675"/>
            <a:ext cx="91440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de-AT" sz="3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Alfredo Soeiro</a:t>
            </a:r>
            <a:endParaRPr b="1" sz="3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34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5408c1c54_0_30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0" name="Google Shape;230;g135408c1c54_0_30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1" name="Google Shape;231;g135408c1c54_0_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6525"/>
            <a:ext cx="12192000" cy="63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5408c1c54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2800">
                <a:solidFill>
                  <a:schemeClr val="lt1"/>
                </a:solidFill>
              </a:rPr>
              <a:t>Green Comp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7" name="Google Shape;237;g135408c1c54_0_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8" name="Google Shape;238;g135408c1c54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8300" y="0"/>
            <a:ext cx="12310200" cy="64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5408c1c54_0_3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g135408c1c54_0_3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5" name="Google Shape;245;g135408c1c54_0_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3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5408c1c54_0_3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g135408c1c54_0_35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2" name="Google Shape;252;g135408c1c54_0_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90500"/>
            <a:ext cx="12192000" cy="643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408c1c54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g135408c1c54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6" name="Google Shape;176;g135408c1c54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2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5408c1c54_0_3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g135408c1c54_0_3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3" name="Google Shape;183;g135408c1c54_0_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6950"/>
            <a:ext cx="12192000" cy="6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5408c1c54_0_2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How it Happened and Why am I here?</a:t>
            </a:r>
            <a:endParaRPr/>
          </a:p>
        </p:txBody>
      </p:sp>
      <p:sp>
        <p:nvSpPr>
          <p:cNvPr id="189" name="Google Shape;189;g135408c1c54_0_212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de-AT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 Deal </a:t>
            </a:r>
            <a:r>
              <a:rPr lang="de-AT">
                <a:solidFill>
                  <a:srgbClr val="FFFF00"/>
                </a:solidFill>
              </a:rPr>
              <a:t>(19-24) 0,6 Trillion Euro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de-AT">
                <a:solidFill>
                  <a:srgbClr val="FFFF00"/>
                </a:solidFill>
              </a:rPr>
              <a:t>Sustainability Competence Framework (JRC) – </a:t>
            </a:r>
            <a:r>
              <a:rPr lang="de-AT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 Comp</a:t>
            </a:r>
            <a:r>
              <a:rPr lang="de-AT">
                <a:solidFill>
                  <a:srgbClr val="FFFF00"/>
                </a:solidFill>
              </a:rPr>
              <a:t> (22)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de-AT" u="sng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European Bauhaus</a:t>
            </a:r>
            <a:r>
              <a:rPr lang="de-AT">
                <a:solidFill>
                  <a:srgbClr val="FFFF00"/>
                </a:solidFill>
              </a:rPr>
              <a:t> (21)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de-AT" u="sng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Level(s) </a:t>
            </a:r>
            <a:r>
              <a:rPr lang="de-AT">
                <a:solidFill>
                  <a:srgbClr val="FFFF00"/>
                </a:solidFill>
              </a:rPr>
              <a:t>(20)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de-AT" u="sng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EU-Level Technical Guidance on adapting buildings to climate change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de-AT">
                <a:solidFill>
                  <a:srgbClr val="FFFF00"/>
                </a:solidFill>
              </a:rPr>
              <a:t>….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5408c1c54_0_3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g135408c1c54_0_3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6" name="Google Shape;196;g135408c1c54_0_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51672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5408c1c54_0_3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2" name="Google Shape;202;g135408c1c54_0_30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3" name="Google Shape;203;g135408c1c54_0_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2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5408c1c54_0_3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g135408c1c54_0_3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0" name="Google Shape;210;g135408c1c54_0_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0475"/>
            <a:ext cx="12192000" cy="63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5408c1c54_0_3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g135408c1c54_0_3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7" name="Google Shape;217;g135408c1c54_0_3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61225"/>
            <a:ext cx="12192024" cy="6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5408c1c54_0_3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3" name="Google Shape;223;g135408c1c54_0_34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4" name="Google Shape;224;g135408c1c54_0_3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6375"/>
            <a:ext cx="12192000" cy="63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3E3E5C"/>
      </a:dk1>
      <a:lt1>
        <a:srgbClr val="FFFFFF"/>
      </a:lt1>
      <a:dk2>
        <a:srgbClr val="0066CC"/>
      </a:dk2>
      <a:lt2>
        <a:srgbClr val="FFFFFF"/>
      </a:lt2>
      <a:accent1>
        <a:srgbClr val="60597B"/>
      </a:accent1>
      <a:accent2>
        <a:srgbClr val="6666FF"/>
      </a:accent2>
      <a:accent3>
        <a:srgbClr val="AAB8E2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2022-06-08T11:13:17Z</dcterms:created>
  <dc:creator>Leder Daphne</dc:creator>
</cp:coreProperties>
</file>