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1056" r:id="rId6"/>
    <p:sldId id="311" r:id="rId7"/>
    <p:sldId id="302" r:id="rId8"/>
    <p:sldId id="315" r:id="rId9"/>
    <p:sldId id="316" r:id="rId10"/>
    <p:sldId id="296" r:id="rId11"/>
    <p:sldId id="297" r:id="rId12"/>
    <p:sldId id="301" r:id="rId13"/>
    <p:sldId id="298" r:id="rId14"/>
    <p:sldId id="299" r:id="rId15"/>
    <p:sldId id="300" r:id="rId16"/>
    <p:sldId id="289" r:id="rId17"/>
    <p:sldId id="290" r:id="rId18"/>
    <p:sldId id="291" r:id="rId19"/>
    <p:sldId id="292" r:id="rId20"/>
    <p:sldId id="312" r:id="rId21"/>
    <p:sldId id="294" r:id="rId22"/>
    <p:sldId id="318" r:id="rId23"/>
    <p:sldId id="275" r:id="rId24"/>
    <p:sldId id="309" r:id="rId25"/>
    <p:sldId id="280" r:id="rId26"/>
    <p:sldId id="314" r:id="rId27"/>
    <p:sldId id="303" r:id="rId28"/>
    <p:sldId id="304" r:id="rId29"/>
    <p:sldId id="317" r:id="rId30"/>
    <p:sldId id="277"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DBDE33-FB37-AC33-A391-86B45FD1BCDB}" name="Kate O'Connor" initials="KO" userId="S::Kate.OConnor@arup.com::d7958ecd-2987-4373-b870-a901ddca4e68" providerId="AD"/>
  <p188:author id="{9534DBCC-8F2A-7D2A-9D50-AF6E519452F2}" name="Kate O'Connor" initials="KO" userId="S::kate.oconnor@arup.com::d7958ecd-2987-4373-b870-a901ddca4e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0375B3"/>
    <a:srgbClr val="000000"/>
    <a:srgbClr val="03754F"/>
    <a:srgbClr val="2E754F"/>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BEB10-F7B6-41DB-AF79-136D9503184B}" v="1" dt="2022-06-21T10:48:03.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48" autoAdjust="0"/>
  </p:normalViewPr>
  <p:slideViewPr>
    <p:cSldViewPr snapToGrid="0">
      <p:cViewPr varScale="1">
        <p:scale>
          <a:sx n="100" d="100"/>
          <a:sy n="100" d="100"/>
        </p:scale>
        <p:origin x="536"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BF0F0-8E66-4199-9156-9277EE65A85E}" type="datetimeFigureOut">
              <a:rPr lang="en-IE" smtClean="0"/>
              <a:t>21/06/2022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02F7E-05A8-4E53-BE1C-2C7AD2A27461}" type="slidenum">
              <a:rPr lang="en-IE" smtClean="0"/>
              <a:t>‹#›</a:t>
            </a:fld>
            <a:endParaRPr lang="en-IE"/>
          </a:p>
        </p:txBody>
      </p:sp>
    </p:spTree>
    <p:extLst>
      <p:ext uri="{BB962C8B-B14F-4D97-AF65-F5344CB8AC3E}">
        <p14:creationId xmlns:p14="http://schemas.microsoft.com/office/powerpoint/2010/main" val="292313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new-european-bauhaus/about/delivery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rup.com/our-firm/arup-partnerships/c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ustainablecities.eu/transformative-actions-database/?c=search&amp;action_id=eu2ii6rw"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arup.com/expertise/services/advisory-services/finance-and-economics" TargetMode="External"/><Relationship Id="rId4" Type="http://schemas.openxmlformats.org/officeDocument/2006/relationships/hyperlink" Target="https://www.arup.com/climate-chang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AT" dirty="0">
                <a:solidFill>
                  <a:schemeClr val="bg1"/>
                </a:solidFill>
              </a:rPr>
              <a:t>Sorry </a:t>
            </a:r>
            <a:r>
              <a:rPr lang="de-AT" dirty="0" err="1">
                <a:solidFill>
                  <a:schemeClr val="bg1"/>
                </a:solidFill>
              </a:rPr>
              <a:t>can‘t</a:t>
            </a:r>
            <a:r>
              <a:rPr lang="de-AT" dirty="0">
                <a:solidFill>
                  <a:schemeClr val="bg1"/>
                </a:solidFill>
              </a:rPr>
              <a:t> </a:t>
            </a:r>
            <a:r>
              <a:rPr lang="de-AT" dirty="0" err="1">
                <a:solidFill>
                  <a:schemeClr val="bg1"/>
                </a:solidFill>
              </a:rPr>
              <a:t>be</a:t>
            </a:r>
            <a:r>
              <a:rPr lang="de-AT" dirty="0">
                <a:solidFill>
                  <a:schemeClr val="bg1"/>
                </a:solidFill>
              </a:rPr>
              <a:t> </a:t>
            </a:r>
            <a:r>
              <a:rPr lang="de-AT" dirty="0" err="1">
                <a:solidFill>
                  <a:schemeClr val="bg1"/>
                </a:solidFill>
              </a:rPr>
              <a:t>with</a:t>
            </a:r>
            <a:r>
              <a:rPr lang="de-AT" dirty="0">
                <a:solidFill>
                  <a:schemeClr val="bg1"/>
                </a:solidFill>
              </a:rPr>
              <a:t> </a:t>
            </a:r>
            <a:r>
              <a:rPr lang="de-AT" dirty="0" err="1">
                <a:solidFill>
                  <a:schemeClr val="bg1"/>
                </a:solidFill>
              </a:rPr>
              <a:t>you</a:t>
            </a:r>
            <a:r>
              <a:rPr lang="de-AT" dirty="0">
                <a:solidFill>
                  <a:schemeClr val="bg1"/>
                </a:solidFill>
              </a:rPr>
              <a:t> in </a:t>
            </a:r>
            <a:r>
              <a:rPr lang="de-AT" dirty="0" err="1">
                <a:solidFill>
                  <a:schemeClr val="bg1"/>
                </a:solidFill>
              </a:rPr>
              <a:t>person</a:t>
            </a:r>
            <a:endParaRPr lang="de-AT" dirty="0">
              <a:solidFill>
                <a:schemeClr val="bg1"/>
              </a:solidFill>
            </a:endParaRPr>
          </a:p>
          <a:p>
            <a:pPr marL="171450" indent="-171450">
              <a:buFontTx/>
              <a:buChar char="-"/>
            </a:pPr>
            <a:r>
              <a:rPr lang="de-AT" dirty="0" err="1">
                <a:solidFill>
                  <a:schemeClr val="bg1"/>
                </a:solidFill>
              </a:rPr>
              <a:t>What</a:t>
            </a:r>
            <a:r>
              <a:rPr lang="de-AT" dirty="0">
                <a:solidFill>
                  <a:schemeClr val="bg1"/>
                </a:solidFill>
              </a:rPr>
              <a:t> NEB </a:t>
            </a:r>
            <a:r>
              <a:rPr lang="de-AT" dirty="0" err="1">
                <a:solidFill>
                  <a:schemeClr val="bg1"/>
                </a:solidFill>
              </a:rPr>
              <a:t>means</a:t>
            </a:r>
            <a:r>
              <a:rPr lang="de-AT" dirty="0">
                <a:solidFill>
                  <a:schemeClr val="bg1"/>
                </a:solidFill>
              </a:rPr>
              <a:t> </a:t>
            </a:r>
            <a:r>
              <a:rPr lang="de-AT" dirty="0" err="1">
                <a:solidFill>
                  <a:schemeClr val="bg1"/>
                </a:solidFill>
              </a:rPr>
              <a:t>to</a:t>
            </a:r>
            <a:r>
              <a:rPr lang="de-AT" dirty="0">
                <a:solidFill>
                  <a:schemeClr val="bg1"/>
                </a:solidFill>
              </a:rPr>
              <a:t> Arup </a:t>
            </a:r>
            <a:r>
              <a:rPr lang="de-AT" dirty="0" err="1">
                <a:solidFill>
                  <a:schemeClr val="bg1"/>
                </a:solidFill>
              </a:rPr>
              <a:t>as</a:t>
            </a:r>
            <a:r>
              <a:rPr lang="de-AT" dirty="0">
                <a:solidFill>
                  <a:schemeClr val="bg1"/>
                </a:solidFill>
              </a:rPr>
              <a:t> </a:t>
            </a:r>
            <a:r>
              <a:rPr lang="de-AT" dirty="0" err="1">
                <a:solidFill>
                  <a:schemeClr val="bg1"/>
                </a:solidFill>
              </a:rPr>
              <a:t>engineers</a:t>
            </a:r>
            <a:r>
              <a:rPr lang="de-AT" dirty="0">
                <a:solidFill>
                  <a:schemeClr val="bg1"/>
                </a:solidFill>
              </a:rPr>
              <a:t>, </a:t>
            </a:r>
            <a:r>
              <a:rPr lang="de-AT" dirty="0" err="1">
                <a:solidFill>
                  <a:schemeClr val="bg1"/>
                </a:solidFill>
              </a:rPr>
              <a:t>designers</a:t>
            </a:r>
            <a:r>
              <a:rPr lang="de-AT" dirty="0">
                <a:solidFill>
                  <a:schemeClr val="bg1"/>
                </a:solidFill>
              </a:rPr>
              <a:t>, </a:t>
            </a:r>
            <a:r>
              <a:rPr lang="de-AT" dirty="0" err="1">
                <a:solidFill>
                  <a:schemeClr val="bg1"/>
                </a:solidFill>
              </a:rPr>
              <a:t>policy</a:t>
            </a:r>
            <a:r>
              <a:rPr lang="de-AT" dirty="0">
                <a:solidFill>
                  <a:schemeClr val="bg1"/>
                </a:solidFill>
              </a:rPr>
              <a:t> </a:t>
            </a:r>
            <a:r>
              <a:rPr lang="de-AT" dirty="0" err="1">
                <a:solidFill>
                  <a:schemeClr val="bg1"/>
                </a:solidFill>
              </a:rPr>
              <a:t>advisors</a:t>
            </a:r>
            <a:r>
              <a:rPr lang="de-AT" dirty="0">
                <a:solidFill>
                  <a:schemeClr val="bg1"/>
                </a:solidFill>
              </a:rPr>
              <a:t> </a:t>
            </a:r>
            <a:r>
              <a:rPr lang="de-AT" dirty="0" err="1">
                <a:solidFill>
                  <a:schemeClr val="bg1"/>
                </a:solidFill>
              </a:rPr>
              <a:t>to</a:t>
            </a:r>
            <a:r>
              <a:rPr lang="de-AT" dirty="0">
                <a:solidFill>
                  <a:schemeClr val="bg1"/>
                </a:solidFill>
              </a:rPr>
              <a:t> </a:t>
            </a:r>
            <a:r>
              <a:rPr lang="de-AT" dirty="0" err="1">
                <a:solidFill>
                  <a:schemeClr val="bg1"/>
                </a:solidFill>
              </a:rPr>
              <a:t>cities</a:t>
            </a:r>
            <a:endParaRPr lang="de-AT" dirty="0">
              <a:solidFill>
                <a:schemeClr val="bg1"/>
              </a:solidFill>
            </a:endParaRPr>
          </a:p>
          <a:p>
            <a:pPr marL="171450" indent="-171450">
              <a:buFontTx/>
              <a:buChar char="-"/>
            </a:pPr>
            <a:r>
              <a:rPr lang="de-AT" dirty="0">
                <a:solidFill>
                  <a:schemeClr val="bg1"/>
                </a:solidFill>
              </a:rPr>
              <a:t>Bauhaus </a:t>
            </a:r>
            <a:r>
              <a:rPr lang="de-AT" dirty="0" err="1">
                <a:solidFill>
                  <a:schemeClr val="bg1"/>
                </a:solidFill>
              </a:rPr>
              <a:t>themes</a:t>
            </a:r>
            <a:r>
              <a:rPr lang="de-AT" dirty="0">
                <a:solidFill>
                  <a:schemeClr val="bg1"/>
                </a:solidFill>
              </a:rPr>
              <a:t> and </a:t>
            </a:r>
            <a:r>
              <a:rPr lang="de-AT" dirty="0" err="1">
                <a:solidFill>
                  <a:schemeClr val="bg1"/>
                </a:solidFill>
              </a:rPr>
              <a:t>illustrate</a:t>
            </a:r>
            <a:r>
              <a:rPr lang="de-AT" dirty="0">
                <a:solidFill>
                  <a:schemeClr val="bg1"/>
                </a:solidFill>
              </a:rPr>
              <a:t> </a:t>
            </a:r>
            <a:r>
              <a:rPr lang="de-AT" dirty="0" err="1">
                <a:solidFill>
                  <a:schemeClr val="bg1"/>
                </a:solidFill>
              </a:rPr>
              <a:t>with</a:t>
            </a:r>
            <a:r>
              <a:rPr lang="de-AT" dirty="0">
                <a:solidFill>
                  <a:schemeClr val="bg1"/>
                </a:solidFill>
              </a:rPr>
              <a:t> </a:t>
            </a:r>
            <a:r>
              <a:rPr lang="de-AT" dirty="0" err="1">
                <a:solidFill>
                  <a:schemeClr val="bg1"/>
                </a:solidFill>
              </a:rPr>
              <a:t>some</a:t>
            </a:r>
            <a:r>
              <a:rPr lang="de-AT" dirty="0">
                <a:solidFill>
                  <a:schemeClr val="bg1"/>
                </a:solidFill>
              </a:rPr>
              <a:t> European </a:t>
            </a:r>
            <a:r>
              <a:rPr lang="de-AT" dirty="0" err="1">
                <a:solidFill>
                  <a:schemeClr val="bg1"/>
                </a:solidFill>
              </a:rPr>
              <a:t>projects</a:t>
            </a:r>
            <a:r>
              <a:rPr lang="de-AT" dirty="0">
                <a:solidFill>
                  <a:schemeClr val="bg1"/>
                </a:solidFill>
              </a:rPr>
              <a:t> </a:t>
            </a:r>
            <a:r>
              <a:rPr lang="de-AT" dirty="0" err="1">
                <a:solidFill>
                  <a:schemeClr val="bg1"/>
                </a:solidFill>
              </a:rPr>
              <a:t>we</a:t>
            </a:r>
            <a:r>
              <a:rPr lang="de-AT" dirty="0">
                <a:solidFill>
                  <a:schemeClr val="bg1"/>
                </a:solidFill>
              </a:rPr>
              <a:t> </a:t>
            </a:r>
            <a:r>
              <a:rPr lang="de-AT" dirty="0" err="1">
                <a:solidFill>
                  <a:schemeClr val="bg1"/>
                </a:solidFill>
              </a:rPr>
              <a:t>have</a:t>
            </a:r>
            <a:r>
              <a:rPr lang="de-AT" dirty="0">
                <a:solidFill>
                  <a:schemeClr val="bg1"/>
                </a:solidFill>
              </a:rPr>
              <a:t> </a:t>
            </a:r>
            <a:r>
              <a:rPr lang="de-AT" dirty="0" err="1">
                <a:solidFill>
                  <a:schemeClr val="bg1"/>
                </a:solidFill>
              </a:rPr>
              <a:t>worked</a:t>
            </a:r>
            <a:r>
              <a:rPr lang="de-AT" dirty="0">
                <a:solidFill>
                  <a:schemeClr val="bg1"/>
                </a:solidFill>
              </a:rPr>
              <a:t> on</a:t>
            </a:r>
          </a:p>
          <a:p>
            <a:pPr marL="171450" indent="-171450">
              <a:buFontTx/>
              <a:buChar char="-"/>
            </a:pPr>
            <a:endParaRPr lang="de-AT" dirty="0">
              <a:solidFill>
                <a:schemeClr val="bg1"/>
              </a:solidFill>
            </a:endParaRPr>
          </a:p>
          <a:p>
            <a:endParaRPr lang="de-AT" dirty="0">
              <a:solidFill>
                <a:schemeClr val="bg1"/>
              </a:solidFill>
            </a:endParaRPr>
          </a:p>
          <a:p>
            <a:r>
              <a:rPr lang="de-AT" dirty="0" err="1">
                <a:solidFill>
                  <a:schemeClr val="bg1"/>
                </a:solidFill>
              </a:rPr>
              <a:t>Explain</a:t>
            </a:r>
            <a:r>
              <a:rPr lang="de-AT" dirty="0">
                <a:solidFill>
                  <a:schemeClr val="bg1"/>
                </a:solidFill>
              </a:rPr>
              <a:t> New European Bauhaus </a:t>
            </a:r>
            <a:r>
              <a:rPr lang="de-AT" dirty="0" err="1">
                <a:solidFill>
                  <a:schemeClr val="bg1"/>
                </a:solidFill>
              </a:rPr>
              <a:t>relevence</a:t>
            </a:r>
            <a:r>
              <a:rPr lang="de-AT" dirty="0">
                <a:solidFill>
                  <a:schemeClr val="bg1"/>
                </a:solidFill>
              </a:rPr>
              <a:t> </a:t>
            </a:r>
            <a:r>
              <a:rPr lang="de-AT" dirty="0" err="1">
                <a:solidFill>
                  <a:schemeClr val="bg1"/>
                </a:solidFill>
              </a:rPr>
              <a:t>to</a:t>
            </a:r>
            <a:r>
              <a:rPr lang="de-AT" dirty="0">
                <a:solidFill>
                  <a:schemeClr val="bg1"/>
                </a:solidFill>
              </a:rPr>
              <a:t> </a:t>
            </a:r>
            <a:r>
              <a:rPr lang="de-AT" dirty="0" err="1">
                <a:solidFill>
                  <a:schemeClr val="bg1"/>
                </a:solidFill>
              </a:rPr>
              <a:t>sustainable</a:t>
            </a:r>
            <a:r>
              <a:rPr lang="de-AT" dirty="0">
                <a:solidFill>
                  <a:schemeClr val="bg1"/>
                </a:solidFill>
              </a:rPr>
              <a:t> </a:t>
            </a:r>
            <a:r>
              <a:rPr lang="de-AT" dirty="0" err="1">
                <a:solidFill>
                  <a:schemeClr val="bg1"/>
                </a:solidFill>
              </a:rPr>
              <a:t>cites</a:t>
            </a:r>
            <a:r>
              <a:rPr lang="de-AT" dirty="0">
                <a:solidFill>
                  <a:schemeClr val="bg1"/>
                </a:solidFill>
              </a:rPr>
              <a:t> </a:t>
            </a:r>
          </a:p>
          <a:p>
            <a:r>
              <a:rPr lang="de-AT" dirty="0" err="1">
                <a:solidFill>
                  <a:schemeClr val="bg1"/>
                </a:solidFill>
              </a:rPr>
              <a:t>Latest</a:t>
            </a:r>
            <a:r>
              <a:rPr lang="de-AT" dirty="0">
                <a:solidFill>
                  <a:schemeClr val="bg1"/>
                </a:solidFill>
              </a:rPr>
              <a:t> </a:t>
            </a:r>
            <a:r>
              <a:rPr lang="de-AT" dirty="0" err="1">
                <a:solidFill>
                  <a:schemeClr val="bg1"/>
                </a:solidFill>
              </a:rPr>
              <a:t>challenges</a:t>
            </a:r>
            <a:r>
              <a:rPr lang="de-AT" dirty="0">
                <a:solidFill>
                  <a:schemeClr val="bg1"/>
                </a:solidFill>
              </a:rPr>
              <a:t> and NEB </a:t>
            </a:r>
            <a:r>
              <a:rPr lang="de-AT" dirty="0" err="1">
                <a:solidFill>
                  <a:schemeClr val="bg1"/>
                </a:solidFill>
              </a:rPr>
              <a:t>help</a:t>
            </a:r>
            <a:r>
              <a:rPr lang="de-AT" dirty="0">
                <a:solidFill>
                  <a:schemeClr val="bg1"/>
                </a:solidFill>
              </a:rPr>
              <a:t>? </a:t>
            </a:r>
          </a:p>
          <a:p>
            <a:r>
              <a:rPr lang="de-AT" dirty="0" err="1">
                <a:solidFill>
                  <a:schemeClr val="bg1"/>
                </a:solidFill>
              </a:rPr>
              <a:t>Define</a:t>
            </a:r>
            <a:r>
              <a:rPr lang="de-AT" dirty="0">
                <a:solidFill>
                  <a:schemeClr val="bg1"/>
                </a:solidFill>
              </a:rPr>
              <a:t> </a:t>
            </a:r>
            <a:r>
              <a:rPr lang="de-AT" dirty="0" err="1">
                <a:solidFill>
                  <a:schemeClr val="bg1"/>
                </a:solidFill>
              </a:rPr>
              <a:t>topics</a:t>
            </a:r>
            <a:r>
              <a:rPr lang="de-AT" dirty="0">
                <a:solidFill>
                  <a:schemeClr val="bg1"/>
                </a:solidFill>
              </a:rPr>
              <a:t> – </a:t>
            </a:r>
            <a:r>
              <a:rPr lang="de-AT" dirty="0" err="1">
                <a:solidFill>
                  <a:schemeClr val="bg1"/>
                </a:solidFill>
              </a:rPr>
              <a:t>collab</a:t>
            </a:r>
            <a:r>
              <a:rPr lang="de-AT" dirty="0">
                <a:solidFill>
                  <a:schemeClr val="bg1"/>
                </a:solidFill>
              </a:rPr>
              <a:t>/</a:t>
            </a:r>
            <a:r>
              <a:rPr lang="de-AT" dirty="0" err="1">
                <a:solidFill>
                  <a:schemeClr val="bg1"/>
                </a:solidFill>
              </a:rPr>
              <a:t>buy</a:t>
            </a:r>
            <a:r>
              <a:rPr lang="de-AT" dirty="0">
                <a:solidFill>
                  <a:schemeClr val="bg1"/>
                </a:solidFill>
              </a:rPr>
              <a:t>-in, </a:t>
            </a:r>
            <a:r>
              <a:rPr lang="de-AT" dirty="0" err="1">
                <a:solidFill>
                  <a:schemeClr val="bg1"/>
                </a:solidFill>
              </a:rPr>
              <a:t>place-based</a:t>
            </a:r>
            <a:r>
              <a:rPr lang="de-AT" dirty="0">
                <a:solidFill>
                  <a:schemeClr val="bg1"/>
                </a:solidFill>
              </a:rPr>
              <a:t>, </a:t>
            </a:r>
            <a:r>
              <a:rPr lang="de-AT" dirty="0" err="1">
                <a:solidFill>
                  <a:schemeClr val="bg1"/>
                </a:solidFill>
              </a:rPr>
              <a:t>NbS</a:t>
            </a:r>
            <a:r>
              <a:rPr lang="de-AT" dirty="0">
                <a:solidFill>
                  <a:schemeClr val="bg1"/>
                </a:solidFill>
              </a:rPr>
              <a:t>, </a:t>
            </a:r>
            <a:r>
              <a:rPr lang="de-AT" dirty="0" err="1">
                <a:solidFill>
                  <a:schemeClr val="bg1"/>
                </a:solidFill>
              </a:rPr>
              <a:t>renovations</a:t>
            </a:r>
            <a:r>
              <a:rPr lang="de-AT" dirty="0">
                <a:solidFill>
                  <a:schemeClr val="bg1"/>
                </a:solidFill>
              </a:rPr>
              <a:t> </a:t>
            </a:r>
          </a:p>
          <a:p>
            <a:r>
              <a:rPr lang="de-AT" dirty="0">
                <a:solidFill>
                  <a:schemeClr val="bg1"/>
                </a:solidFill>
              </a:rPr>
              <a:t>Project 1 </a:t>
            </a:r>
          </a:p>
          <a:p>
            <a:r>
              <a:rPr lang="de-AT" dirty="0">
                <a:solidFill>
                  <a:schemeClr val="bg1"/>
                </a:solidFill>
              </a:rPr>
              <a:t>Project 2 </a:t>
            </a:r>
          </a:p>
          <a:p>
            <a:r>
              <a:rPr lang="de-AT" dirty="0">
                <a:solidFill>
                  <a:schemeClr val="bg1"/>
                </a:solidFill>
              </a:rPr>
              <a:t>Project 3</a:t>
            </a:r>
          </a:p>
          <a:p>
            <a:endParaRPr lang="en-IE" dirty="0"/>
          </a:p>
        </p:txBody>
      </p:sp>
      <p:sp>
        <p:nvSpPr>
          <p:cNvPr id="4" name="Slide Number Placeholder 3"/>
          <p:cNvSpPr>
            <a:spLocks noGrp="1"/>
          </p:cNvSpPr>
          <p:nvPr>
            <p:ph type="sldNum" sz="quarter" idx="5"/>
          </p:nvPr>
        </p:nvSpPr>
        <p:spPr/>
        <p:txBody>
          <a:bodyPr/>
          <a:lstStyle/>
          <a:p>
            <a:fld id="{C2F02F7E-05A8-4E53-BE1C-2C7AD2A27461}" type="slidenum">
              <a:rPr lang="en-IE" smtClean="0"/>
              <a:t>1</a:t>
            </a:fld>
            <a:endParaRPr lang="en-IE"/>
          </a:p>
        </p:txBody>
      </p:sp>
    </p:spTree>
    <p:extLst>
      <p:ext uri="{BB962C8B-B14F-4D97-AF65-F5344CB8AC3E}">
        <p14:creationId xmlns:p14="http://schemas.microsoft.com/office/powerpoint/2010/main" val="345465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IE"/>
              <a:t>The first zero carbon “Housing Sociale” project in Italy. In addition to ultra-efficient buildings and low-carbon heating, </a:t>
            </a:r>
            <a:r>
              <a:rPr lang="en-IE" err="1"/>
              <a:t>L’Innesto</a:t>
            </a:r>
            <a:r>
              <a:rPr lang="en-IE"/>
              <a:t> will foster sustainable lifestyles. </a:t>
            </a:r>
            <a:endParaRPr lang="en-US"/>
          </a:p>
          <a:p>
            <a:pPr>
              <a:lnSpc>
                <a:spcPct val="90000"/>
              </a:lnSpc>
              <a:spcBef>
                <a:spcPts val="1000"/>
              </a:spcBef>
            </a:pPr>
            <a:r>
              <a:rPr lang="en-IE"/>
              <a:t>The neighbourhood app is the platform that provides residents with advice on energy saving opportunities and energy monitoring in homes. </a:t>
            </a:r>
            <a:endParaRPr lang="en-US"/>
          </a:p>
          <a:p>
            <a:pPr>
              <a:lnSpc>
                <a:spcPct val="90000"/>
              </a:lnSpc>
              <a:spcBef>
                <a:spcPts val="1000"/>
              </a:spcBef>
            </a:pPr>
            <a:r>
              <a:rPr lang="en-IE"/>
              <a:t>The neighbourhood will create value-added shared spaces for sustainable economic activity and enable relationships between residents. There will be a ‘Zero Waste Store’ and a ‘Community Food Hub’ helping the residents create a long-lasting sustainable community. </a:t>
            </a:r>
            <a:endParaRPr lang="en-US"/>
          </a:p>
          <a:p>
            <a:pPr>
              <a:lnSpc>
                <a:spcPct val="90000"/>
              </a:lnSpc>
              <a:spcBef>
                <a:spcPts val="1000"/>
              </a:spcBef>
            </a:pPr>
            <a:r>
              <a:rPr lang="en-IE"/>
              <a:t>This development follows ‘People centred mobility’, ‘Green and nature-based solutions’ and ‘Sustainable lifestyles’. </a:t>
            </a:r>
            <a:endParaRPr lang="en-US"/>
          </a:p>
          <a:p>
            <a:pPr>
              <a:lnSpc>
                <a:spcPct val="90000"/>
              </a:lnSpc>
              <a:spcBef>
                <a:spcPts val="1000"/>
              </a:spcBef>
            </a:pPr>
            <a:endParaRPr lang="en-IE"/>
          </a:p>
          <a:p>
            <a:pPr>
              <a:lnSpc>
                <a:spcPct val="90000"/>
              </a:lnSpc>
              <a:spcBef>
                <a:spcPts val="1000"/>
              </a:spcBef>
            </a:pPr>
            <a:endParaRPr lang="en-IE"/>
          </a:p>
          <a:p>
            <a:pPr>
              <a:lnSpc>
                <a:spcPct val="90000"/>
              </a:lnSpc>
              <a:spcBef>
                <a:spcPts val="1000"/>
              </a:spcBef>
            </a:pPr>
            <a:r>
              <a:rPr lang="en-IE"/>
              <a:t> </a:t>
            </a:r>
            <a:endParaRPr lang="en-US"/>
          </a:p>
          <a:p>
            <a:pPr>
              <a:lnSpc>
                <a:spcPct val="90000"/>
              </a:lnSpc>
              <a:spcBef>
                <a:spcPts val="1000"/>
              </a:spcBef>
            </a:pPr>
            <a:endParaRPr lang="en-IE"/>
          </a:p>
          <a:p>
            <a:pPr>
              <a:lnSpc>
                <a:spcPct val="90000"/>
              </a:lnSpc>
              <a:spcBef>
                <a:spcPts val="1000"/>
              </a:spcBef>
            </a:pPr>
            <a:r>
              <a:rPr lang="en-IE"/>
              <a:t> </a:t>
            </a:r>
            <a:endParaRPr lang="de-AT"/>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10</a:t>
            </a:fld>
            <a:endParaRPr lang="en-IE"/>
          </a:p>
        </p:txBody>
      </p:sp>
    </p:spTree>
    <p:extLst>
      <p:ext uri="{BB962C8B-B14F-4D97-AF65-F5344CB8AC3E}">
        <p14:creationId xmlns:p14="http://schemas.microsoft.com/office/powerpoint/2010/main" val="196418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r>
              <a:rPr lang="en-US" sz="1800" spc="-5">
                <a:solidFill>
                  <a:srgbClr val="333333"/>
                </a:solidFill>
                <a:cs typeface="Times New Roman"/>
              </a:rPr>
              <a:t>The intervention area, an ex industrial site ‘</a:t>
            </a:r>
            <a:r>
              <a:rPr lang="en-US" sz="1800" spc="-5" err="1">
                <a:solidFill>
                  <a:srgbClr val="333333"/>
                </a:solidFill>
                <a:cs typeface="Times New Roman"/>
              </a:rPr>
              <a:t>Necchi</a:t>
            </a:r>
            <a:r>
              <a:rPr lang="en-US" sz="1800" spc="-5">
                <a:solidFill>
                  <a:srgbClr val="333333"/>
                </a:solidFill>
                <a:cs typeface="Times New Roman"/>
              </a:rPr>
              <a:t>’ (former production of sewing machines) is located close to historical center (</a:t>
            </a:r>
            <a:r>
              <a:rPr lang="en-US" sz="1800" b="0" i="0" u="none" strike="noStrike" baseline="0">
                <a:latin typeface="TimesNewRomanPSMT"/>
              </a:rPr>
              <a:t>just outside the ancient walls north of Pavia)</a:t>
            </a:r>
            <a:r>
              <a:rPr lang="en-US" sz="1800" spc="-5">
                <a:solidFill>
                  <a:srgbClr val="333333"/>
                </a:solidFill>
                <a:cs typeface="Times New Roman"/>
              </a:rPr>
              <a:t> and is about 22 hectares.  The urban regeneration vision for a disused industrial site provides a design for a s</a:t>
            </a:r>
            <a:r>
              <a:rPr lang="en-US" sz="1800" b="1" spc="-5">
                <a:solidFill>
                  <a:srgbClr val="333333"/>
                </a:solidFill>
                <a:cs typeface="Times New Roman"/>
              </a:rPr>
              <a:t>ustainable mixed-use development </a:t>
            </a:r>
            <a:r>
              <a:rPr lang="en-US" sz="1800" spc="-5" err="1">
                <a:solidFill>
                  <a:srgbClr val="333333"/>
                </a:solidFill>
                <a:cs typeface="Times New Roman"/>
              </a:rPr>
              <a:t>favouring</a:t>
            </a:r>
            <a:r>
              <a:rPr lang="en-US" sz="1800" spc="-5">
                <a:solidFill>
                  <a:srgbClr val="333333"/>
                </a:solidFill>
                <a:cs typeface="Times New Roman"/>
              </a:rPr>
              <a:t> active transport modes and green infrastructure. The project aims to </a:t>
            </a:r>
            <a:r>
              <a:rPr lang="en-US" sz="1800" b="1" spc="-5">
                <a:solidFill>
                  <a:srgbClr val="333333"/>
                </a:solidFill>
                <a:cs typeface="Times New Roman"/>
              </a:rPr>
              <a:t>refurbish some industrial buildings, in order to preserve a sense of place and old memory of the site</a:t>
            </a:r>
            <a:r>
              <a:rPr lang="en-US" sz="1800" spc="-5">
                <a:solidFill>
                  <a:srgbClr val="333333"/>
                </a:solidFill>
                <a:cs typeface="Times New Roman"/>
              </a:rPr>
              <a:t>. Chimney, old warehouses will become new spaces for community  (market place, covered plaza </a:t>
            </a:r>
            <a:r>
              <a:rPr lang="en-US" sz="1800" spc="-5" err="1">
                <a:solidFill>
                  <a:srgbClr val="333333"/>
                </a:solidFill>
                <a:cs typeface="Times New Roman"/>
              </a:rPr>
              <a:t>etc</a:t>
            </a:r>
            <a:r>
              <a:rPr lang="en-US" sz="1800" spc="-5">
                <a:solidFill>
                  <a:srgbClr val="333333"/>
                </a:solidFill>
                <a:cs typeface="Times New Roman"/>
              </a:rPr>
              <a:t>). </a:t>
            </a:r>
          </a:p>
          <a:p>
            <a:pPr algn="l"/>
            <a:endParaRPr lang="en-US" sz="1800" b="0" i="0" u="none" strike="noStrike" baseline="0">
              <a:latin typeface="TimesNewRomanPSMT"/>
            </a:endParaRPr>
          </a:p>
          <a:p>
            <a:pPr algn="l"/>
            <a:endParaRPr lang="en-US" sz="1800" b="0" i="0" u="none" strike="noStrike" baseline="0">
              <a:latin typeface="TimesNewRomanPSMT"/>
            </a:endParaRPr>
          </a:p>
          <a:p>
            <a:pPr algn="l"/>
            <a:r>
              <a:rPr lang="en-US" sz="1800" b="0" i="0" u="none" strike="noStrike" baseline="0">
                <a:latin typeface="TimesNewRomanPSMT"/>
              </a:rPr>
              <a:t>Arup’s masterplan, named Supernova, pays homage to the area’s industrial past as a key manufacturing hub for Italy’s famed sewing machine, the </a:t>
            </a:r>
            <a:r>
              <a:rPr lang="en-US" sz="1800" b="0" i="0" u="none" strike="noStrike" baseline="0" err="1">
                <a:latin typeface="TimesNewRomanPSMT"/>
              </a:rPr>
              <a:t>Necchi</a:t>
            </a:r>
            <a:r>
              <a:rPr lang="en-US" sz="1800" b="0" i="0" u="none" strike="noStrike" baseline="0">
                <a:latin typeface="TimesNewRomanPSMT"/>
              </a:rPr>
              <a:t>. Celebrating both its industrial heritage and agricultural surrounds, a pedestrian and bike friendly mixed-use urban regeneration intervention is proposed that includes smart living accommodation and student housing as well as retail, office and a new hotel facility</a:t>
            </a:r>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11</a:t>
            </a:fld>
            <a:endParaRPr lang="en-IE"/>
          </a:p>
        </p:txBody>
      </p:sp>
    </p:spTree>
    <p:extLst>
      <p:ext uri="{BB962C8B-B14F-4D97-AF65-F5344CB8AC3E}">
        <p14:creationId xmlns:p14="http://schemas.microsoft.com/office/powerpoint/2010/main" val="313420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err="1">
                <a:ea typeface="Calibri"/>
                <a:cs typeface="Calibri"/>
              </a:rPr>
              <a:t>Former</a:t>
            </a:r>
            <a:r>
              <a:rPr lang="it-IT">
                <a:ea typeface="Calibri"/>
                <a:cs typeface="Calibri"/>
              </a:rPr>
              <a:t> industrial site close to city centre. Today </a:t>
            </a:r>
            <a:r>
              <a:rPr lang="it-IT" err="1">
                <a:ea typeface="Calibri"/>
                <a:cs typeface="Calibri"/>
              </a:rPr>
              <a:t>presents</a:t>
            </a:r>
            <a:r>
              <a:rPr lang="it-IT">
                <a:ea typeface="Calibri"/>
                <a:cs typeface="Calibri"/>
              </a:rPr>
              <a:t> </a:t>
            </a:r>
            <a:r>
              <a:rPr lang="it-IT" err="1">
                <a:ea typeface="Calibri"/>
                <a:cs typeface="Calibri"/>
              </a:rPr>
              <a:t>as</a:t>
            </a:r>
            <a:r>
              <a:rPr lang="it-IT">
                <a:ea typeface="Calibri"/>
                <a:cs typeface="Calibri"/>
              </a:rPr>
              <a:t> </a:t>
            </a:r>
            <a:r>
              <a:rPr lang="it-IT" err="1">
                <a:ea typeface="Calibri"/>
                <a:cs typeface="Calibri"/>
              </a:rPr>
              <a:t>abandoned</a:t>
            </a:r>
            <a:r>
              <a:rPr lang="it-IT">
                <a:ea typeface="Calibri"/>
                <a:cs typeface="Calibri"/>
              </a:rPr>
              <a:t>, </a:t>
            </a:r>
            <a:r>
              <a:rPr lang="it-IT" err="1">
                <a:ea typeface="Calibri"/>
                <a:cs typeface="Calibri"/>
              </a:rPr>
              <a:t>not</a:t>
            </a:r>
            <a:r>
              <a:rPr lang="it-IT">
                <a:ea typeface="Calibri"/>
                <a:cs typeface="Calibri"/>
              </a:rPr>
              <a:t> </a:t>
            </a:r>
            <a:r>
              <a:rPr lang="it-IT" err="1">
                <a:ea typeface="Calibri"/>
                <a:cs typeface="Calibri"/>
              </a:rPr>
              <a:t>used</a:t>
            </a:r>
            <a:r>
              <a:rPr lang="it-IT">
                <a:ea typeface="Calibri"/>
                <a:cs typeface="Calibri"/>
              </a:rPr>
              <a:t> site. Project </a:t>
            </a:r>
            <a:r>
              <a:rPr lang="it-IT" err="1">
                <a:ea typeface="Calibri"/>
                <a:cs typeface="Calibri"/>
              </a:rPr>
              <a:t>aims</a:t>
            </a:r>
            <a:r>
              <a:rPr lang="it-IT">
                <a:ea typeface="Calibri"/>
                <a:cs typeface="Calibri"/>
              </a:rPr>
              <a:t> to </a:t>
            </a:r>
            <a:r>
              <a:rPr lang="it-IT" err="1">
                <a:ea typeface="Calibri"/>
                <a:cs typeface="Calibri"/>
              </a:rPr>
              <a:t>ri-active</a:t>
            </a:r>
            <a:r>
              <a:rPr lang="it-IT">
                <a:ea typeface="Calibri"/>
                <a:cs typeface="Calibri"/>
              </a:rPr>
              <a:t> </a:t>
            </a:r>
            <a:r>
              <a:rPr lang="it-IT" err="1">
                <a:ea typeface="Calibri"/>
                <a:cs typeface="Calibri"/>
              </a:rPr>
              <a:t>that</a:t>
            </a:r>
            <a:r>
              <a:rPr lang="it-IT">
                <a:ea typeface="Calibri"/>
                <a:cs typeface="Calibri"/>
              </a:rPr>
              <a:t> part of the city by </a:t>
            </a:r>
            <a:r>
              <a:rPr lang="it-IT" err="1">
                <a:ea typeface="Calibri"/>
                <a:cs typeface="Calibri"/>
              </a:rPr>
              <a:t>bringing</a:t>
            </a:r>
            <a:r>
              <a:rPr lang="it-IT">
                <a:ea typeface="Calibri"/>
                <a:cs typeface="Calibri"/>
              </a:rPr>
              <a:t> new </a:t>
            </a:r>
            <a:r>
              <a:rPr lang="it-IT" err="1">
                <a:ea typeface="Calibri"/>
                <a:cs typeface="Calibri"/>
              </a:rPr>
              <a:t>active</a:t>
            </a:r>
            <a:r>
              <a:rPr lang="it-IT">
                <a:ea typeface="Calibri"/>
                <a:cs typeface="Calibri"/>
              </a:rPr>
              <a:t> </a:t>
            </a:r>
            <a:r>
              <a:rPr lang="it-IT" err="1">
                <a:ea typeface="Calibri"/>
                <a:cs typeface="Calibri"/>
              </a:rPr>
              <a:t>functions</a:t>
            </a:r>
            <a:r>
              <a:rPr lang="it-IT">
                <a:ea typeface="Calibri"/>
                <a:cs typeface="Calibri"/>
              </a:rPr>
              <a:t>. </a:t>
            </a:r>
            <a:r>
              <a:rPr lang="en-US">
                <a:ea typeface="Calibri"/>
                <a:cs typeface="Calibri"/>
              </a:rPr>
              <a:t>Retrofitting of former industrial buildings (Chimney, old warehouses</a:t>
            </a:r>
            <a:r>
              <a:rPr lang="it-IT">
                <a:ea typeface="Calibri"/>
                <a:cs typeface="Calibri"/>
              </a:rPr>
              <a:t>)</a:t>
            </a:r>
            <a:r>
              <a:rPr lang="en-US">
                <a:ea typeface="Calibri"/>
                <a:cs typeface="Calibri"/>
              </a:rPr>
              <a:t> for public purposes – new seasonal market place, museum of history of ‘</a:t>
            </a:r>
            <a:r>
              <a:rPr lang="en-US" err="1">
                <a:ea typeface="Calibri"/>
                <a:cs typeface="Calibri"/>
              </a:rPr>
              <a:t>Necchi</a:t>
            </a:r>
            <a:r>
              <a:rPr lang="en-US">
                <a:ea typeface="Calibri"/>
                <a:cs typeface="Calibri"/>
              </a:rPr>
              <a:t>’, spaces for community gathering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12</a:t>
            </a:fld>
            <a:endParaRPr lang="en-IE"/>
          </a:p>
        </p:txBody>
      </p:sp>
    </p:spTree>
    <p:extLst>
      <p:ext uri="{BB962C8B-B14F-4D97-AF65-F5344CB8AC3E}">
        <p14:creationId xmlns:p14="http://schemas.microsoft.com/office/powerpoint/2010/main" val="183397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Pillar 3 is Inclusion, where the theme of co-creation is embodied. </a:t>
            </a:r>
          </a:p>
          <a:p>
            <a:endParaRPr lang="en-US"/>
          </a:p>
          <a:p>
            <a:r>
              <a:rPr lang="en-US"/>
              <a:t>Arup believes that co-creation process is the  enduring and systemic change created within communities that leads to improved quality of life for individuals.</a:t>
            </a:r>
            <a:endParaRPr lang="de-AT"/>
          </a:p>
          <a:p>
            <a:endParaRPr lang="en-US">
              <a:ea typeface="Calibri"/>
              <a:cs typeface="Calibri"/>
            </a:endParaRPr>
          </a:p>
          <a:p>
            <a:r>
              <a:rPr lang="en-US"/>
              <a:t>Co-creation is a social value process that allows the right physical and  non-physical elements be incorporated in the projects.</a:t>
            </a:r>
          </a:p>
          <a:p>
            <a:endParaRPr lang="en-US"/>
          </a:p>
          <a:p>
            <a:r>
              <a:rPr lang="en-US"/>
              <a:t>These elements will vary – and be valued  differently - from community to community,  project to project, place to place and should  be </a:t>
            </a:r>
            <a:r>
              <a:rPr lang="en-US" err="1"/>
              <a:t>prioritised</a:t>
            </a:r>
            <a:r>
              <a:rPr lang="en-US"/>
              <a:t> working with the communities  involved.</a:t>
            </a:r>
            <a:endParaRPr lang="de-AT"/>
          </a:p>
        </p:txBody>
      </p:sp>
      <p:sp>
        <p:nvSpPr>
          <p:cNvPr id="4" name="Slide Number Placeholder 3"/>
          <p:cNvSpPr>
            <a:spLocks noGrp="1"/>
          </p:cNvSpPr>
          <p:nvPr>
            <p:ph type="sldNum" sz="quarter" idx="5"/>
          </p:nvPr>
        </p:nvSpPr>
        <p:spPr/>
        <p:txBody>
          <a:bodyPr/>
          <a:lstStyle/>
          <a:p>
            <a:fld id="{C2F02F7E-05A8-4E53-BE1C-2C7AD2A27461}" type="slidenum">
              <a:rPr lang="en-IE" smtClean="0"/>
              <a:t>13</a:t>
            </a:fld>
            <a:endParaRPr lang="en-IE"/>
          </a:p>
        </p:txBody>
      </p:sp>
    </p:spTree>
    <p:extLst>
      <p:ext uri="{BB962C8B-B14F-4D97-AF65-F5344CB8AC3E}">
        <p14:creationId xmlns:p14="http://schemas.microsoft.com/office/powerpoint/2010/main" val="4209065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 city for everyone: sustainability and inclusion drive downtown Ankara redesign vision.</a:t>
            </a:r>
            <a:endParaRPr lang="en-US"/>
          </a:p>
          <a:p>
            <a:endParaRPr lang="en-US"/>
          </a:p>
          <a:p>
            <a:r>
              <a:rPr lang="en-IE"/>
              <a:t>Sustainability drives Çankaya’s ‘Healthy Streets’ Project, which seeks to </a:t>
            </a:r>
            <a:r>
              <a:rPr lang="en-IE" b="1"/>
              <a:t>involve the community to co-design neighbourhood-scale intervention</a:t>
            </a:r>
            <a:r>
              <a:rPr lang="en-IE"/>
              <a:t>s to create a more accessible and inclusive urban environment for the one million local residents.  </a:t>
            </a:r>
            <a:br>
              <a:rPr lang="en-IE">
                <a:cs typeface="+mn-lt"/>
              </a:rPr>
            </a:br>
            <a:endParaRPr lang="en-IE"/>
          </a:p>
          <a:p>
            <a:r>
              <a:rPr lang="en-IE" b="1"/>
              <a:t>Inclusivity lies at the heart of the framework</a:t>
            </a:r>
            <a:r>
              <a:rPr lang="en-IE"/>
              <a:t>, with community engagement a key part of the initial design stage to create a common vision. A wide range of stakeholders were consulted via participatory workshops and gatherings, opening up a democratic and inclusive perspective for the governance practices of local bodies. </a:t>
            </a:r>
            <a:endParaRPr lang="en-US"/>
          </a:p>
          <a:p>
            <a:endParaRPr lang="de-AT">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14</a:t>
            </a:fld>
            <a:endParaRPr lang="en-IE"/>
          </a:p>
        </p:txBody>
      </p:sp>
    </p:spTree>
    <p:extLst>
      <p:ext uri="{BB962C8B-B14F-4D97-AF65-F5344CB8AC3E}">
        <p14:creationId xmlns:p14="http://schemas.microsoft.com/office/powerpoint/2010/main" val="2847522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Community involvement &amp; trainings </a:t>
            </a:r>
          </a:p>
          <a:p>
            <a:pPr marL="285750" indent="-285750">
              <a:buFont typeface="Arial"/>
              <a:buChar char="•"/>
            </a:pPr>
            <a:endParaRPr lang="en-US"/>
          </a:p>
          <a:p>
            <a:pPr marL="285750" indent="-285750">
              <a:buFont typeface="Arial"/>
              <a:buChar char="•"/>
            </a:pPr>
            <a:r>
              <a:rPr lang="en-US"/>
              <a:t>Collaboration workshops with Municipality</a:t>
            </a:r>
          </a:p>
          <a:p>
            <a:pPr marL="285750" indent="-285750">
              <a:buFont typeface="Arial"/>
              <a:buChar char="•"/>
            </a:pPr>
            <a:endParaRPr lang="en-US"/>
          </a:p>
          <a:p>
            <a:pPr marL="285750" indent="-285750">
              <a:buFont typeface="Arial"/>
              <a:buChar char="•"/>
            </a:pPr>
            <a:r>
              <a:rPr lang="en-US"/>
              <a:t>Co-inclusive design with inhabitants  </a:t>
            </a:r>
          </a:p>
          <a:p>
            <a:pPr marL="285750" indent="-285750">
              <a:buFont typeface="Arial"/>
              <a:buChar char="•"/>
            </a:pPr>
            <a:endParaRPr lang="en-US"/>
          </a:p>
          <a:p>
            <a:pPr marL="285750" indent="-285750">
              <a:buFont typeface="Arial"/>
              <a:buChar char="•"/>
            </a:pPr>
            <a:r>
              <a:rPr lang="en-US"/>
              <a:t>Safe and accessible public spaces for all</a:t>
            </a:r>
          </a:p>
          <a:p>
            <a:pPr marL="285750" indent="-285750">
              <a:buFont typeface="Arial"/>
              <a:buChar char="•"/>
            </a:pPr>
            <a:endParaRPr lang="en-US"/>
          </a:p>
          <a:p>
            <a:pPr marL="285750" indent="-285750">
              <a:buFont typeface="Arial"/>
              <a:buChar char="•"/>
            </a:pPr>
            <a:r>
              <a:rPr lang="en-US"/>
              <a:t>Coinherence with UNSGD’s goals </a:t>
            </a:r>
          </a:p>
          <a:p>
            <a:pPr marL="285750" indent="-285750">
              <a:buFont typeface="Arial"/>
              <a:buChar char="•"/>
            </a:pPr>
            <a:endParaRPr lang="en-US"/>
          </a:p>
          <a:p>
            <a:pPr marL="285750" indent="-285750">
              <a:buFont typeface="Arial"/>
              <a:buChar char="•"/>
            </a:pPr>
            <a:r>
              <a:rPr lang="en-US"/>
              <a:t>Gender equality &amp; social inclusion </a:t>
            </a:r>
          </a:p>
          <a:p>
            <a:pPr marL="171450" indent="-171450">
              <a:lnSpc>
                <a:spcPct val="90000"/>
              </a:lnSpc>
              <a:spcBef>
                <a:spcPts val="1000"/>
              </a:spcBef>
              <a:buFont typeface="Arial"/>
              <a:buChar char="•"/>
            </a:pPr>
            <a:endParaRPr lang="de-AT"/>
          </a:p>
          <a:p>
            <a:endParaRPr lang="de-AT">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15</a:t>
            </a:fld>
            <a:endParaRPr lang="en-IE"/>
          </a:p>
        </p:txBody>
      </p:sp>
    </p:spTree>
    <p:extLst>
      <p:ext uri="{BB962C8B-B14F-4D97-AF65-F5344CB8AC3E}">
        <p14:creationId xmlns:p14="http://schemas.microsoft.com/office/powerpoint/2010/main" val="3009961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5"/>
              <a:t>Reclaiming Play in Cities is a research developed by Arup Milan and London offices, in partnership with Real Play and in collaboration with Milan Municipality. Real Play is a global non-profit coalition created in 2018 with the ambition to “change perceptions around the value of play, </a:t>
            </a:r>
            <a:r>
              <a:rPr lang="en-US" spc="-5" err="1"/>
              <a:t>mobilise</a:t>
            </a:r>
            <a:r>
              <a:rPr lang="en-US" spc="-5"/>
              <a:t> decision makers, influence </a:t>
            </a:r>
            <a:r>
              <a:rPr lang="en-US" spc="-5" err="1"/>
              <a:t>behaviour</a:t>
            </a:r>
            <a:r>
              <a:rPr lang="en-US" spc="-5"/>
              <a:t> change and eliminate the play deficit for children, for their optimal development and learning”. The aim of the research is to identify opportunities and criticalities of play in Rogoredo neighborhood, and</a:t>
            </a:r>
          </a:p>
          <a:p>
            <a:pPr>
              <a:defRPr/>
            </a:pPr>
            <a:r>
              <a:rPr lang="en-US" spc="-5"/>
              <a:t>promote </a:t>
            </a:r>
            <a:r>
              <a:rPr lang="en-US" b="1" spc="-5"/>
              <a:t>design development schemes and guidelines to increase the role and value of play for children and all the community</a:t>
            </a:r>
            <a:r>
              <a:rPr lang="en-US" spc="-5"/>
              <a:t>.</a:t>
            </a:r>
            <a:endParaRPr lang="en-US"/>
          </a:p>
          <a:p>
            <a:pPr>
              <a:defRPr/>
            </a:pPr>
            <a:endParaRPr lang="en-US" spc="-5">
              <a:solidFill>
                <a:srgbClr val="333333"/>
              </a:solidFill>
              <a:cs typeface="Calibri"/>
            </a:endParaRPr>
          </a:p>
          <a:p>
            <a:pPr marL="0" marR="0" lvl="0" indent="0" algn="l" defTabSz="914400">
              <a:lnSpc>
                <a:spcPct val="100000"/>
              </a:lnSpc>
              <a:spcBef>
                <a:spcPts val="0"/>
              </a:spcBef>
              <a:spcAft>
                <a:spcPts val="0"/>
              </a:spcAft>
              <a:buClrTx/>
              <a:buSzTx/>
              <a:buFontTx/>
              <a:buNone/>
              <a:tabLst/>
              <a:defRPr/>
            </a:pPr>
            <a:r>
              <a:rPr lang="en-US" sz="1200" spc="-5">
                <a:solidFill>
                  <a:srgbClr val="333333"/>
                </a:solidFill>
                <a:cs typeface="Calibri"/>
              </a:rPr>
              <a:t>Reclaiming Play in Cities is a research developed by Arup Milan and London offices, in partnership with Real Play (</a:t>
            </a:r>
            <a:r>
              <a:rPr lang="en-US" sz="1200" spc="-5" err="1">
                <a:solidFill>
                  <a:srgbClr val="333333"/>
                </a:solidFill>
                <a:cs typeface="Calibri"/>
              </a:rPr>
              <a:t>lego</a:t>
            </a:r>
            <a:r>
              <a:rPr lang="en-US" sz="1200" spc="-5">
                <a:solidFill>
                  <a:srgbClr val="333333"/>
                </a:solidFill>
                <a:cs typeface="Calibri"/>
              </a:rPr>
              <a:t> foundation) and in collaboration with Milan Municipality. </a:t>
            </a:r>
            <a:r>
              <a:rPr lang="en-US" sz="1800" b="0" i="0" u="none" strike="noStrike" baseline="0">
                <a:solidFill>
                  <a:srgbClr val="221E1F"/>
                </a:solidFill>
                <a:latin typeface="Helvetica LT Std Cond"/>
              </a:rPr>
              <a:t>Reclaiming Play in Cities was developed by Arup and the LEGO Foundation for the Real Play Coalition, and reviews the evidence around learning through play and the impact that urban environments have on children’s access to play and ultimately, their overall development</a:t>
            </a:r>
            <a:endParaRPr lang="en-US" sz="1200" spc="-5">
              <a:solidFill>
                <a:srgbClr val="333333"/>
              </a:solidFill>
              <a:latin typeface="Helvetica LT Std Cond"/>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16</a:t>
            </a:fld>
            <a:endParaRPr lang="en-IE"/>
          </a:p>
        </p:txBody>
      </p:sp>
    </p:spTree>
    <p:extLst>
      <p:ext uri="{BB962C8B-B14F-4D97-AF65-F5344CB8AC3E}">
        <p14:creationId xmlns:p14="http://schemas.microsoft.com/office/powerpoint/2010/main" val="42565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5"/>
              <a:t>Reclaiming Play in Cities is a research developed by Arup Milan and London offices, in partnership with Real Play and in collaboration with Milan Municipality. Real Play is a global non-profit coalition created in 2018 with the ambition to “change perceptions around the value of play, </a:t>
            </a:r>
            <a:r>
              <a:rPr lang="en-US" spc="-5" err="1"/>
              <a:t>mobilise</a:t>
            </a:r>
            <a:r>
              <a:rPr lang="en-US" spc="-5"/>
              <a:t> decision makers, influence </a:t>
            </a:r>
            <a:r>
              <a:rPr lang="en-US" spc="-5" err="1"/>
              <a:t>behaviour</a:t>
            </a:r>
            <a:r>
              <a:rPr lang="en-US" spc="-5"/>
              <a:t> change and eliminate the play deficit for children, for their optimal development and learning”. The aim of the research is to identify opportunities and criticalities of play in Rogoredo neighborhood, and</a:t>
            </a:r>
          </a:p>
          <a:p>
            <a:pPr>
              <a:defRPr/>
            </a:pPr>
            <a:r>
              <a:rPr lang="en-US" spc="-5"/>
              <a:t>promote </a:t>
            </a:r>
            <a:r>
              <a:rPr lang="en-US" b="1" spc="-5"/>
              <a:t>design development schemes and guidelines to increase the role and value of play for children and all the community</a:t>
            </a:r>
            <a:r>
              <a:rPr lang="en-US" spc="-5"/>
              <a:t>.</a:t>
            </a:r>
            <a:endParaRPr lang="en-US"/>
          </a:p>
          <a:p>
            <a:pPr>
              <a:defRPr/>
            </a:pPr>
            <a:endParaRPr lang="en-US" spc="-5">
              <a:solidFill>
                <a:srgbClr val="333333"/>
              </a:solidFill>
              <a:cs typeface="Calibri"/>
            </a:endParaRPr>
          </a:p>
          <a:p>
            <a:pPr marL="0" marR="0" lvl="0" indent="0" algn="l" defTabSz="914400">
              <a:lnSpc>
                <a:spcPct val="100000"/>
              </a:lnSpc>
              <a:spcBef>
                <a:spcPts val="0"/>
              </a:spcBef>
              <a:spcAft>
                <a:spcPts val="0"/>
              </a:spcAft>
              <a:buClrTx/>
              <a:buSzTx/>
              <a:buFontTx/>
              <a:buNone/>
              <a:tabLst/>
              <a:defRPr/>
            </a:pPr>
            <a:r>
              <a:rPr lang="en-US" sz="1200" spc="-5">
                <a:solidFill>
                  <a:srgbClr val="333333"/>
                </a:solidFill>
                <a:cs typeface="Calibri"/>
              </a:rPr>
              <a:t>Reclaiming Play in Cities is a research developed by Arup Milan and London offices, in partnership with Real Play (</a:t>
            </a:r>
            <a:r>
              <a:rPr lang="en-US" sz="1200" spc="-5" err="1">
                <a:solidFill>
                  <a:srgbClr val="333333"/>
                </a:solidFill>
                <a:cs typeface="Calibri"/>
              </a:rPr>
              <a:t>lego</a:t>
            </a:r>
            <a:r>
              <a:rPr lang="en-US" sz="1200" spc="-5">
                <a:solidFill>
                  <a:srgbClr val="333333"/>
                </a:solidFill>
                <a:cs typeface="Calibri"/>
              </a:rPr>
              <a:t> foundation) and in collaboration with Milan Municipality. </a:t>
            </a:r>
            <a:r>
              <a:rPr lang="en-US" sz="1800" b="0" i="0" u="none" strike="noStrike" baseline="0">
                <a:solidFill>
                  <a:srgbClr val="221E1F"/>
                </a:solidFill>
                <a:latin typeface="Helvetica LT Std Cond"/>
              </a:rPr>
              <a:t>Reclaiming Play in Cities was developed by Arup and the LEGO Foundation for the Real Play Coalition, and reviews the evidence around learning through play and the impact that urban environments have on children’s access to play and ultimately, their overall development</a:t>
            </a:r>
            <a:endParaRPr lang="en-US" sz="1200" spc="-5">
              <a:solidFill>
                <a:srgbClr val="333333"/>
              </a:solidFill>
              <a:latin typeface="Helvetica LT Std Cond"/>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17</a:t>
            </a:fld>
            <a:endParaRPr lang="en-IE"/>
          </a:p>
        </p:txBody>
      </p:sp>
    </p:spTree>
    <p:extLst>
      <p:ext uri="{BB962C8B-B14F-4D97-AF65-F5344CB8AC3E}">
        <p14:creationId xmlns:p14="http://schemas.microsoft.com/office/powerpoint/2010/main" val="2626872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a:solidFill>
                  <a:srgbClr val="333333"/>
                </a:solidFill>
                <a:cs typeface="Times New Roman"/>
              </a:rPr>
              <a:t>We organized 2 workshops with kids from school in Rogoredo district in order to brainstorm with them idea of future city suitable for children. </a:t>
            </a:r>
            <a:r>
              <a:rPr lang="en-US" sz="1800" b="0" i="0" u="none" strike="noStrike" baseline="0">
                <a:solidFill>
                  <a:srgbClr val="221E1F"/>
                </a:solidFill>
                <a:latin typeface="Helvetica LT Std Cond" panose="020B0506020202030204" pitchFamily="34" charset="0"/>
              </a:rPr>
              <a:t>The built environment is a critical play and learning resource for children. Cities offer opportunities to better </a:t>
            </a:r>
            <a:r>
              <a:rPr lang="en-US" sz="1800" b="0" i="0" u="none" strike="noStrike" baseline="0" err="1">
                <a:solidFill>
                  <a:srgbClr val="221E1F"/>
                </a:solidFill>
                <a:latin typeface="Helvetica LT Std Cond" panose="020B0506020202030204" pitchFamily="34" charset="0"/>
              </a:rPr>
              <a:t>realise</a:t>
            </a:r>
            <a:r>
              <a:rPr lang="en-US" sz="1800" b="0" i="0" u="none" strike="noStrike" baseline="0">
                <a:solidFill>
                  <a:srgbClr val="221E1F"/>
                </a:solidFill>
                <a:latin typeface="Helvetica LT Std Cond" panose="020B0506020202030204" pitchFamily="34" charset="0"/>
              </a:rPr>
              <a:t> the potential to learn through playful experiences, by harnessing children’s innate curiosity through play, learn and practice the relational skills that enable our communities and society to be adaptable, sustainable and flourishing.</a:t>
            </a:r>
            <a:endParaRPr lang="en-US" sz="1200" spc="-5">
              <a:solidFill>
                <a:srgbClr val="333333"/>
              </a:solidFill>
              <a:cs typeface="Times New Roman"/>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18</a:t>
            </a:fld>
            <a:endParaRPr lang="en-IE"/>
          </a:p>
        </p:txBody>
      </p:sp>
    </p:spTree>
    <p:extLst>
      <p:ext uri="{BB962C8B-B14F-4D97-AF65-F5344CB8AC3E}">
        <p14:creationId xmlns:p14="http://schemas.microsoft.com/office/powerpoint/2010/main" val="2233280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a:solidFill>
                  <a:srgbClr val="262B38"/>
                </a:solidFill>
                <a:effectLst/>
                <a:latin typeface="arial" panose="020B0604020202020204" pitchFamily="34" charset="0"/>
              </a:rPr>
              <a:t>What does the NEB Lab do? https://europa.eu/new-european-bauhaus/about/neb-lab_en </a:t>
            </a:r>
          </a:p>
          <a:p>
            <a:pPr algn="l"/>
            <a:r>
              <a:rPr lang="en-IE">
                <a:solidFill>
                  <a:srgbClr val="515560"/>
                </a:solidFill>
                <a:effectLst/>
              </a:rPr>
              <a:t>The NEB Lab is a project-based structure where teams self-organise to achieve tangible change in a specific place or context.</a:t>
            </a:r>
          </a:p>
          <a:p>
            <a:pPr algn="l"/>
            <a:r>
              <a:rPr lang="en-IE">
                <a:solidFill>
                  <a:srgbClr val="515560"/>
                </a:solidFill>
                <a:effectLst/>
              </a:rPr>
              <a:t>The New European Bauhaus Community and EU institutions autonomously develop projects proposals for the NEB Lab. Proposals become NEB Lab projects following a process that ensures a clear purpose, transparency towards the community, and well-defined beneficiaries.</a:t>
            </a:r>
          </a:p>
          <a:p>
            <a:pPr algn="l"/>
            <a:r>
              <a:rPr lang="en-IE">
                <a:solidFill>
                  <a:srgbClr val="515560"/>
                </a:solidFill>
                <a:effectLst/>
              </a:rPr>
              <a:t>The NEB Lab:</a:t>
            </a:r>
          </a:p>
          <a:p>
            <a:pPr algn="l">
              <a:buFont typeface="Arial" panose="020B0604020202020204" pitchFamily="34" charset="0"/>
              <a:buChar char="•"/>
            </a:pPr>
            <a:r>
              <a:rPr lang="en-IE">
                <a:solidFill>
                  <a:srgbClr val="515560"/>
                </a:solidFill>
                <a:effectLst/>
              </a:rPr>
              <a:t>Ensures coherence across projects and alignment with the New European Bauhaus principles.</a:t>
            </a:r>
          </a:p>
          <a:p>
            <a:pPr algn="l">
              <a:buFont typeface="Arial" panose="020B0604020202020204" pitchFamily="34" charset="0"/>
              <a:buChar char="•"/>
            </a:pPr>
            <a:r>
              <a:rPr lang="en-IE">
                <a:solidFill>
                  <a:srgbClr val="515560"/>
                </a:solidFill>
                <a:effectLst/>
              </a:rPr>
              <a:t>Supports project development by challenging proposals, connecting projects with the community and institutions for additional support, and bridging local action with the European and international dimension.</a:t>
            </a:r>
          </a:p>
          <a:p>
            <a:pPr algn="l">
              <a:buFont typeface="Arial" panose="020B0604020202020204" pitchFamily="34" charset="0"/>
              <a:buChar char="•"/>
            </a:pPr>
            <a:r>
              <a:rPr lang="en-IE">
                <a:solidFill>
                  <a:srgbClr val="515560"/>
                </a:solidFill>
                <a:effectLst/>
              </a:rPr>
              <a:t>Offers projects space on a dedicated online platform, mentoring and communication support.</a:t>
            </a:r>
          </a:p>
          <a:p>
            <a:pPr algn="l"/>
            <a:r>
              <a:rPr lang="en-IE">
                <a:solidFill>
                  <a:srgbClr val="515560"/>
                </a:solidFill>
                <a:effectLst/>
              </a:rPr>
              <a:t>The NEB Lab does not provide funding for projects, however project teams can consider support and financing options, e.g. support in kind, EU, national, regional or local public funding, sponsorship.</a:t>
            </a:r>
          </a:p>
          <a:p>
            <a:pPr algn="l"/>
            <a:r>
              <a:rPr lang="en-IE" b="0" i="0">
                <a:solidFill>
                  <a:srgbClr val="262B38"/>
                </a:solidFill>
                <a:effectLst/>
                <a:latin typeface="arial" panose="020B0604020202020204" pitchFamily="34" charset="0"/>
              </a:rPr>
              <a:t>What are the key characteristics of NEB Lab projects?</a:t>
            </a:r>
          </a:p>
          <a:p>
            <a:pPr algn="l"/>
            <a:r>
              <a:rPr lang="en-IE">
                <a:solidFill>
                  <a:srgbClr val="515560"/>
                </a:solidFill>
                <a:effectLst/>
              </a:rPr>
              <a:t>NEB Lab projects are developed autonomously by a team of project coordinators and may receive support from several entities beyond the official New European Bauhaus Community. They count on independent experts and are expected to deliver change on the ground.</a:t>
            </a:r>
          </a:p>
          <a:p>
            <a:pPr algn="l"/>
            <a:r>
              <a:rPr lang="en-IE">
                <a:solidFill>
                  <a:srgbClr val="515560"/>
                </a:solidFill>
                <a:effectLst/>
              </a:rPr>
              <a:t>NEB Lab projects:</a:t>
            </a:r>
          </a:p>
          <a:p>
            <a:pPr algn="l">
              <a:buFont typeface="Arial" panose="020B0604020202020204" pitchFamily="34" charset="0"/>
              <a:buChar char="•"/>
            </a:pPr>
            <a:r>
              <a:rPr lang="en-IE">
                <a:solidFill>
                  <a:srgbClr val="515560"/>
                </a:solidFill>
                <a:effectLst/>
              </a:rPr>
              <a:t>Create or replicate beautiful, sustainable, inclusive places, products or experiences or enable initiatives to achieve that.</a:t>
            </a:r>
          </a:p>
          <a:p>
            <a:pPr algn="l">
              <a:buFont typeface="Arial" panose="020B0604020202020204" pitchFamily="34" charset="0"/>
              <a:buChar char="•"/>
            </a:pPr>
            <a:r>
              <a:rPr lang="en-IE">
                <a:solidFill>
                  <a:srgbClr val="515560"/>
                </a:solidFill>
                <a:effectLst/>
              </a:rPr>
              <a:t>Provide results that are practical and replicable.</a:t>
            </a:r>
          </a:p>
          <a:p>
            <a:pPr algn="l">
              <a:buFont typeface="Arial" panose="020B0604020202020204" pitchFamily="34" charset="0"/>
              <a:buChar char="•"/>
            </a:pPr>
            <a:r>
              <a:rPr lang="en-IE">
                <a:solidFill>
                  <a:srgbClr val="515560"/>
                </a:solidFill>
                <a:effectLst/>
              </a:rPr>
              <a:t>Are change processes that benefit communities and ecosystems.</a:t>
            </a:r>
          </a:p>
          <a:p>
            <a:pPr algn="l">
              <a:buFont typeface="Arial" panose="020B0604020202020204" pitchFamily="34" charset="0"/>
              <a:buChar char="•"/>
            </a:pPr>
            <a:r>
              <a:rPr lang="en-IE">
                <a:solidFill>
                  <a:srgbClr val="515560"/>
                </a:solidFill>
                <a:effectLst/>
              </a:rPr>
              <a:t>Are based on international and cross-sectoral partnerships.</a:t>
            </a:r>
          </a:p>
          <a:p>
            <a:pPr algn="l">
              <a:buFont typeface="Arial" panose="020B0604020202020204" pitchFamily="34" charset="0"/>
              <a:buChar char="•"/>
            </a:pPr>
            <a:r>
              <a:rPr lang="en-IE">
                <a:solidFill>
                  <a:srgbClr val="515560"/>
                </a:solidFill>
                <a:effectLst/>
              </a:rPr>
              <a:t>Inform the policy-making processes with their outputs, outcomes, and learnings.</a:t>
            </a:r>
          </a:p>
          <a:p>
            <a:pPr algn="l">
              <a:buFont typeface="Arial" panose="020B0604020202020204" pitchFamily="34" charset="0"/>
              <a:buChar char="•"/>
            </a:pPr>
            <a:r>
              <a:rPr lang="en-IE">
                <a:solidFill>
                  <a:srgbClr val="515560"/>
                </a:solidFill>
                <a:effectLst/>
              </a:rPr>
              <a:t>Offer open-source learning opportunities for Community members.</a:t>
            </a:r>
          </a:p>
          <a:p>
            <a:pPr algn="l">
              <a:buFont typeface="Arial" panose="020B0604020202020204" pitchFamily="34" charset="0"/>
              <a:buChar char="•"/>
            </a:pPr>
            <a:r>
              <a:rPr lang="en-IE">
                <a:solidFill>
                  <a:srgbClr val="515560"/>
                </a:solidFill>
                <a:effectLst/>
              </a:rPr>
              <a:t>Use participatory design methods and tools and draw on cross-disciplinary competences.</a:t>
            </a:r>
          </a:p>
        </p:txBody>
      </p:sp>
      <p:sp>
        <p:nvSpPr>
          <p:cNvPr id="4" name="Slide Number Placeholder 3"/>
          <p:cNvSpPr>
            <a:spLocks noGrp="1"/>
          </p:cNvSpPr>
          <p:nvPr>
            <p:ph type="sldNum" sz="quarter" idx="5"/>
          </p:nvPr>
        </p:nvSpPr>
        <p:spPr/>
        <p:txBody>
          <a:bodyPr/>
          <a:lstStyle/>
          <a:p>
            <a:fld id="{C2F02F7E-05A8-4E53-BE1C-2C7AD2A27461}" type="slidenum">
              <a:rPr lang="en-IE" smtClean="0"/>
              <a:t>21</a:t>
            </a:fld>
            <a:endParaRPr lang="en-IE"/>
          </a:p>
        </p:txBody>
      </p:sp>
    </p:spTree>
    <p:extLst>
      <p:ext uri="{BB962C8B-B14F-4D97-AF65-F5344CB8AC3E}">
        <p14:creationId xmlns:p14="http://schemas.microsoft.com/office/powerpoint/2010/main" val="300035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dirty="0"/>
              <a:t>We are v interested and excited about NEB</a:t>
            </a:r>
          </a:p>
          <a:p>
            <a:pPr marL="285750" indent="-285750">
              <a:buFontTx/>
              <a:buChar char="-"/>
            </a:pPr>
            <a:r>
              <a:rPr lang="en-GB" dirty="0"/>
              <a:t>Our founder </a:t>
            </a:r>
            <a:r>
              <a:rPr lang="en-GB" dirty="0" err="1"/>
              <a:t>cooresponded</a:t>
            </a:r>
            <a:r>
              <a:rPr lang="en-GB" dirty="0"/>
              <a:t> with Walter Gropius– Total Architecture- Total Design– where many disciplines come together for better design outcomes</a:t>
            </a:r>
          </a:p>
          <a:p>
            <a:pPr marL="285750" indent="-285750">
              <a:buFontTx/>
              <a:buChar char="-"/>
            </a:pPr>
            <a:endParaRPr lang="en-GB" dirty="0"/>
          </a:p>
          <a:p>
            <a:pPr marL="285750" indent="-285750">
              <a:buFontTx/>
              <a:buChar char="-"/>
            </a:pPr>
            <a:r>
              <a:rPr lang="en-GB" dirty="0"/>
              <a:t>For those who don’t know us, we are a multi-national company who delivered some of the most prominent projects across the built env </a:t>
            </a:r>
          </a:p>
          <a:p>
            <a:pPr marL="285750" indent="-285750">
              <a:buFontTx/>
              <a:buChar char="-"/>
            </a:pPr>
            <a:r>
              <a:rPr lang="en-GB" dirty="0"/>
              <a:t>Sustainable development is at the core of what we do </a:t>
            </a:r>
            <a:endParaRPr lang="en-GB" dirty="0">
              <a:cs typeface="Calibri"/>
            </a:endParaRPr>
          </a:p>
          <a:p>
            <a:pPr marL="285750" indent="-285750">
              <a:buFontTx/>
              <a:buChar char="-"/>
            </a:pPr>
            <a:r>
              <a:rPr kumimoji="0" lang="en-IE" sz="1200" b="0" i="0" u="none" strike="noStrike" kern="0" cap="none" spc="0" normalizeH="0" baseline="0" noProof="0" dirty="0">
                <a:ln>
                  <a:noFill/>
                </a:ln>
                <a:effectLst/>
                <a:uLnTx/>
                <a:uFillTx/>
                <a:latin typeface="Calibri"/>
                <a:ea typeface="+mn-ea"/>
                <a:cs typeface="+mn-cs"/>
                <a:sym typeface="Lato Regular"/>
              </a:rPr>
              <a:t>Arup is the creative force at the heart of many of the world’s most prominent projects in the built environment and across industry. We want sustainable development to simply become what we do. We have a decade to make a difference and need to start now.</a:t>
            </a:r>
            <a:r>
              <a:rPr lang="en-IE" sz="1200" kern="0" dirty="0">
                <a:latin typeface="Calibri"/>
                <a:sym typeface="Lato Regular"/>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dirty="0"/>
              <a:t>And it engrained in our culture – our founder – Ove Arup – shaped his vision for the firm after the principles of the Bauhaus putting creativity / functionality and social value at the core of it </a:t>
            </a:r>
            <a:endParaRPr kumimoji="0" lang="en-GB" sz="1200" b="0" i="0" u="none" strike="noStrike" kern="1200" cap="none" spc="0" normalizeH="0" baseline="0" dirty="0">
              <a:ln>
                <a:noFill/>
              </a:ln>
              <a:effectLst/>
              <a:uLnTx/>
              <a:uFillTx/>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C2F02F7E-05A8-4E53-BE1C-2C7AD2A27461}" type="slidenum">
              <a:rPr lang="en-IE" smtClean="0"/>
              <a:t>2</a:t>
            </a:fld>
            <a:endParaRPr lang="en-IE"/>
          </a:p>
        </p:txBody>
      </p:sp>
    </p:spTree>
    <p:extLst>
      <p:ext uri="{BB962C8B-B14F-4D97-AF65-F5344CB8AC3E}">
        <p14:creationId xmlns:p14="http://schemas.microsoft.com/office/powerpoint/2010/main" val="70219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At the urban level, a number of systemic transformations are require to occur at scale for a sustainable city to transpire. </a:t>
            </a:r>
          </a:p>
          <a:p>
            <a:endParaRPr lang="en-IE" dirty="0"/>
          </a:p>
          <a:p>
            <a:r>
              <a:rPr lang="en-IE" dirty="0"/>
              <a:t>These transitions are supported by a number of approaches, from behavioural changes and practices, to regulation and policy as well as the business case for sustainability and the net gain for transitions. </a:t>
            </a:r>
          </a:p>
        </p:txBody>
      </p:sp>
      <p:sp>
        <p:nvSpPr>
          <p:cNvPr id="4" name="Slide Number Placeholder 3"/>
          <p:cNvSpPr>
            <a:spLocks noGrp="1"/>
          </p:cNvSpPr>
          <p:nvPr>
            <p:ph type="sldNum" sz="quarter" idx="5"/>
          </p:nvPr>
        </p:nvSpPr>
        <p:spPr/>
        <p:txBody>
          <a:bodyPr/>
          <a:lstStyle/>
          <a:p>
            <a:fld id="{C2F02F7E-05A8-4E53-BE1C-2C7AD2A27461}" type="slidenum">
              <a:rPr lang="en-IE" smtClean="0"/>
              <a:t>22</a:t>
            </a:fld>
            <a:endParaRPr lang="en-IE"/>
          </a:p>
        </p:txBody>
      </p:sp>
    </p:spTree>
    <p:extLst>
      <p:ext uri="{BB962C8B-B14F-4D97-AF65-F5344CB8AC3E}">
        <p14:creationId xmlns:p14="http://schemas.microsoft.com/office/powerpoint/2010/main" val="1758076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Times New Roman" panose="02020603050405020304" pitchFamily="18" charset="0"/>
              </a:rPr>
              <a:t>The vision developed by Arup for Barcelona-El Prat airport’s marketable terrains focuses on strengthening the existing qualities of the area. The project comprises 1,533ha of airport surface, of which 543habelong to the landside. The proximity to the metropolitan area alongside its strategic location next to the Logistics Activities Zone (ZAL) and Barcelona Port, </a:t>
            </a:r>
            <a:r>
              <a:rPr lang="en-US" b="0" i="0" err="1">
                <a:effectLst/>
                <a:latin typeface="Times New Roman" panose="02020603050405020304" pitchFamily="18" charset="0"/>
              </a:rPr>
              <a:t>favours</a:t>
            </a:r>
            <a:r>
              <a:rPr lang="en-US" b="0" i="0">
                <a:effectLst/>
                <a:latin typeface="Times New Roman" panose="02020603050405020304" pitchFamily="18" charset="0"/>
              </a:rPr>
              <a:t> he creation of an activity hub that takes into account the surrounding activities and reinforces the activity generated in the airport node. What ́s more, due to its location in a high-quality environment, Barcelona airport has a unique character that allows for a reconsideration of the traditional concept of an airport and proposes very diverse activities.</a:t>
            </a:r>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24</a:t>
            </a:fld>
            <a:endParaRPr lang="en-IE"/>
          </a:p>
        </p:txBody>
      </p:sp>
    </p:spTree>
    <p:extLst>
      <p:ext uri="{BB962C8B-B14F-4D97-AF65-F5344CB8AC3E}">
        <p14:creationId xmlns:p14="http://schemas.microsoft.com/office/powerpoint/2010/main" val="151444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spc="-5">
                <a:cs typeface="Times New Roman"/>
              </a:rPr>
              <a:t>The airport’s location is nearby sensitive green areas, so the project aims to mitigate impact of ‘infrastructural presence’. Office zone planned as ‘green business farm’ together with light industry 4.0. This part of the masterplan offers various green areas of biodiversity, community gardens, social gathering points, greenhouse for social activities and learning.  </a:t>
            </a:r>
          </a:p>
        </p:txBody>
      </p:sp>
      <p:sp>
        <p:nvSpPr>
          <p:cNvPr id="4" name="Slide Number Placeholder 3"/>
          <p:cNvSpPr>
            <a:spLocks noGrp="1"/>
          </p:cNvSpPr>
          <p:nvPr>
            <p:ph type="sldNum" sz="quarter" idx="5"/>
          </p:nvPr>
        </p:nvSpPr>
        <p:spPr/>
        <p:txBody>
          <a:bodyPr/>
          <a:lstStyle/>
          <a:p>
            <a:fld id="{C2F02F7E-05A8-4E53-BE1C-2C7AD2A27461}" type="slidenum">
              <a:rPr lang="en-IE" smtClean="0"/>
              <a:t>25</a:t>
            </a:fld>
            <a:endParaRPr lang="en-IE"/>
          </a:p>
        </p:txBody>
      </p:sp>
    </p:spTree>
    <p:extLst>
      <p:ext uri="{BB962C8B-B14F-4D97-AF65-F5344CB8AC3E}">
        <p14:creationId xmlns:p14="http://schemas.microsoft.com/office/powerpoint/2010/main" val="305378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500">
                <a:ea typeface="+mn-lt"/>
                <a:cs typeface="+mn-lt"/>
              </a:rPr>
              <a:t>The New European Bauhaus is a creative and interdisciplinary initiative that connects the European Green Deal to our living spaces and experiences - it is</a:t>
            </a:r>
            <a:r>
              <a:rPr lang="en-IE" sz="1500">
                <a:ea typeface="+mn-lt"/>
                <a:cs typeface="Calibri" panose="020F0502020204030204"/>
              </a:rPr>
              <a:t> </a:t>
            </a:r>
            <a:r>
              <a:rPr lang="en-IE" sz="1500">
                <a:ea typeface="+mn-lt"/>
                <a:cs typeface="+mn-lt"/>
              </a:rPr>
              <a:t>a creative and transdisciplinary movement in the making. </a:t>
            </a:r>
          </a:p>
          <a:p>
            <a:pPr>
              <a:lnSpc>
                <a:spcPct val="100000"/>
              </a:lnSpc>
            </a:pPr>
            <a:endParaRPr lang="en-IE" sz="1500">
              <a:ea typeface="+mn-lt"/>
              <a:cs typeface="+mn-lt"/>
            </a:endParaRPr>
          </a:p>
          <a:p>
            <a:pPr>
              <a:lnSpc>
                <a:spcPct val="100000"/>
              </a:lnSpc>
            </a:pPr>
            <a:r>
              <a:rPr lang="en-IE" sz="1500">
                <a:ea typeface="+mn-lt"/>
                <a:cs typeface="+mn-lt"/>
              </a:rPr>
              <a:t>It aims to bridge the world of science and technology, art and culture and to leverage our green and digital challenges to transform our lives for the better.</a:t>
            </a:r>
            <a:endParaRPr lang="en-IE" sz="1500">
              <a:ea typeface="Calibri"/>
              <a:cs typeface="Calibri"/>
            </a:endParaRPr>
          </a:p>
          <a:p>
            <a:pPr>
              <a:lnSpc>
                <a:spcPct val="100000"/>
              </a:lnSpc>
            </a:pPr>
            <a:endParaRPr lang="en-IE" sz="1500">
              <a:ea typeface="+mn-lt"/>
              <a:cs typeface="+mn-lt"/>
            </a:endParaRPr>
          </a:p>
          <a:p>
            <a:pPr>
              <a:lnSpc>
                <a:spcPct val="100000"/>
              </a:lnSpc>
            </a:pPr>
            <a:r>
              <a:rPr lang="en-IE" sz="1500">
                <a:ea typeface="+mn-lt"/>
                <a:cs typeface="+mn-lt"/>
              </a:rPr>
              <a:t>It is an invitation to address complex societal problems together through co-creation. </a:t>
            </a:r>
            <a:endParaRPr lang="en-IE" sz="1500" b="1">
              <a:ea typeface="Calibri"/>
              <a:cs typeface="Calibri"/>
            </a:endParaRPr>
          </a:p>
          <a:p>
            <a:pPr>
              <a:lnSpc>
                <a:spcPct val="100000"/>
              </a:lnSpc>
            </a:pPr>
            <a:endParaRPr lang="en-IE" sz="1500">
              <a:ea typeface="+mn-lt"/>
              <a:cs typeface="+mn-lt"/>
            </a:endParaRPr>
          </a:p>
          <a:p>
            <a:pPr>
              <a:lnSpc>
                <a:spcPct val="100000"/>
              </a:lnSpc>
            </a:pPr>
            <a:r>
              <a:rPr lang="en-IE" sz="1500">
                <a:ea typeface="+mn-lt"/>
                <a:cs typeface="+mn-lt"/>
              </a:rPr>
              <a:t>By creating </a:t>
            </a:r>
            <a:r>
              <a:rPr lang="en-IE" sz="1500" noProof="1">
                <a:ea typeface="+mn-lt"/>
                <a:cs typeface="+mn-lt"/>
              </a:rPr>
              <a:t>bridges</a:t>
            </a:r>
            <a:r>
              <a:rPr lang="en-IE" sz="1500">
                <a:ea typeface="+mn-lt"/>
                <a:cs typeface="+mn-lt"/>
              </a:rPr>
              <a:t> between different backgrounds, cutting across disciplines and building on participation at all levels, the New European Bauhaus inspires a movement to facilitate and steer the transformation of our societies along three inseparable values:</a:t>
            </a:r>
          </a:p>
          <a:p>
            <a:pPr lvl="1"/>
            <a:r>
              <a:rPr lang="en-IE" sz="1500" b="1">
                <a:ea typeface="+mn-lt"/>
                <a:cs typeface="+mn-lt"/>
              </a:rPr>
              <a:t>Enriching -</a:t>
            </a:r>
            <a:r>
              <a:rPr lang="en-IE" sz="1500">
                <a:ea typeface="+mn-lt"/>
                <a:cs typeface="+mn-lt"/>
              </a:rPr>
              <a:t> inspired by art and culture, responding to needs beyond functionality – </a:t>
            </a:r>
            <a:r>
              <a:rPr lang="en-IE" sz="1500" b="1">
                <a:ea typeface="+mn-lt"/>
                <a:cs typeface="+mn-lt"/>
              </a:rPr>
              <a:t>NOTE: some communication seems to refer to this pillar as Aesthetics but on the </a:t>
            </a:r>
            <a:r>
              <a:rPr lang="en-IE" b="1"/>
              <a:t>EC home page it is Enriching? </a:t>
            </a:r>
            <a:endParaRPr lang="en-IE" sz="1500" b="1">
              <a:ea typeface="Calibri"/>
              <a:cs typeface="Calibri"/>
            </a:endParaRPr>
          </a:p>
          <a:p>
            <a:pPr lvl="1"/>
            <a:r>
              <a:rPr lang="en-IE" sz="1500" b="1">
                <a:ea typeface="+mn-lt"/>
                <a:cs typeface="+mn-lt"/>
              </a:rPr>
              <a:t>Sustainable - </a:t>
            </a:r>
            <a:r>
              <a:rPr lang="en-IE" sz="1500">
                <a:ea typeface="+mn-lt"/>
                <a:cs typeface="+mn-lt"/>
              </a:rPr>
              <a:t>in harmony with nature, the environment, and our planet</a:t>
            </a:r>
            <a:endParaRPr lang="en-IE" sz="1500">
              <a:ea typeface="Calibri"/>
              <a:cs typeface="Calibri"/>
            </a:endParaRPr>
          </a:p>
          <a:p>
            <a:pPr lvl="1">
              <a:lnSpc>
                <a:spcPct val="100000"/>
              </a:lnSpc>
            </a:pPr>
            <a:r>
              <a:rPr lang="en-IE" sz="1500" b="1">
                <a:ea typeface="+mn-lt"/>
                <a:cs typeface="+mn-lt"/>
              </a:rPr>
              <a:t>Inclusive -</a:t>
            </a:r>
            <a:r>
              <a:rPr lang="en-IE" sz="1500">
                <a:ea typeface="+mn-lt"/>
                <a:cs typeface="+mn-lt"/>
              </a:rPr>
              <a:t> encouraging a dialogue across cultures, disciplines, genders and ages</a:t>
            </a:r>
          </a:p>
          <a:p>
            <a:pPr>
              <a:lnSpc>
                <a:spcPct val="100000"/>
              </a:lnSpc>
            </a:pPr>
            <a:endParaRPr lang="en-IE" sz="1500">
              <a:ea typeface="Calibri"/>
              <a:cs typeface="Calibri"/>
            </a:endParaRPr>
          </a:p>
          <a:p>
            <a:pPr>
              <a:lnSpc>
                <a:spcPct val="100000"/>
              </a:lnSpc>
            </a:pPr>
            <a:r>
              <a:rPr lang="en-IE" sz="1500">
                <a:ea typeface="Calibri"/>
                <a:cs typeface="Calibri"/>
              </a:rPr>
              <a:t>Moving forward, the New European Bauhaus movement will focus on three key interconnected transformations:</a:t>
            </a:r>
          </a:p>
          <a:p>
            <a:pPr lvl="1">
              <a:lnSpc>
                <a:spcPct val="100000"/>
              </a:lnSpc>
            </a:pPr>
            <a:r>
              <a:rPr lang="en-IE" sz="1500">
                <a:ea typeface="Calibri"/>
                <a:cs typeface="Calibri"/>
              </a:rPr>
              <a:t>of places on the ground</a:t>
            </a:r>
          </a:p>
          <a:p>
            <a:pPr lvl="1">
              <a:lnSpc>
                <a:spcPct val="100000"/>
              </a:lnSpc>
            </a:pPr>
            <a:r>
              <a:rPr lang="en-IE" sz="1500">
                <a:ea typeface="Calibri"/>
                <a:cs typeface="Calibri"/>
              </a:rPr>
              <a:t>of the environment that enables innovation</a:t>
            </a:r>
          </a:p>
          <a:p>
            <a:pPr lvl="1">
              <a:lnSpc>
                <a:spcPct val="100000"/>
              </a:lnSpc>
            </a:pPr>
            <a:r>
              <a:rPr lang="en-IE" sz="1500">
                <a:ea typeface="Calibri"/>
                <a:cs typeface="Calibri"/>
              </a:rPr>
              <a:t>of our perspectives and way of thinking</a:t>
            </a:r>
          </a:p>
          <a:p>
            <a:endParaRPr lang="en-IE" sz="1500">
              <a:cs typeface="Calibri"/>
            </a:endParaRPr>
          </a:p>
          <a:p>
            <a:r>
              <a:rPr lang="en-IE" sz="1500">
                <a:cs typeface="Calibri"/>
              </a:rPr>
              <a:t>Through a diffusion of new meanings, the New European Bauhaus sets out to question our mind-set around the values of aesthetics, sustainability and inclusion and involving artists, social scientists, educators, cultural and youth organisations in addressing the socio-economic and environmental challenges of our times.</a:t>
            </a:r>
          </a:p>
          <a:p>
            <a:endParaRPr lang="en-IE" sz="1500">
              <a:cs typeface="Calibri"/>
            </a:endParaRPr>
          </a:p>
          <a:p>
            <a:r>
              <a:rPr lang="en-IE">
                <a:hlinkClick r:id="rId3"/>
              </a:rPr>
              <a:t>https://europa.eu/new-european-bauhaus/about/delivery_en</a:t>
            </a:r>
            <a:r>
              <a:rPr lang="en-IE"/>
              <a:t> </a:t>
            </a:r>
            <a:endParaRPr lang="en-IE">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27</a:t>
            </a:fld>
            <a:endParaRPr lang="en-IE"/>
          </a:p>
        </p:txBody>
      </p:sp>
    </p:spTree>
    <p:extLst>
      <p:ext uri="{BB962C8B-B14F-4D97-AF65-F5344CB8AC3E}">
        <p14:creationId xmlns:p14="http://schemas.microsoft.com/office/powerpoint/2010/main" val="10707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cs typeface="Calibri"/>
              </a:rPr>
              <a:t>In terms of delivery, the key attributes of the NEB are outlined which are informed by three inseparable values of enriching/sustainable/inclusive. Four thematic axes guide the initiatives implementation. </a:t>
            </a:r>
          </a:p>
          <a:p>
            <a:endParaRPr lang="en-IE" dirty="0">
              <a:cs typeface="Calibri"/>
            </a:endParaRPr>
          </a:p>
          <a:p>
            <a:r>
              <a:rPr lang="en-IE" dirty="0"/>
              <a:t>These key themes take inspiration from the views and experiences of thousands of citizens, professionals and organisations across the EU who joined the co-design of the initiative and the open conversation about rethinking the way we live together.</a:t>
            </a:r>
            <a:endParaRPr lang="en-IE" dirty="0">
              <a:cs typeface="Calibri" panose="020F0502020204030204"/>
            </a:endParaRPr>
          </a:p>
          <a:p>
            <a:endParaRPr lang="en-IE" dirty="0">
              <a:cs typeface="Calibri" panose="020F0502020204030204"/>
            </a:endParaRPr>
          </a:p>
          <a:p>
            <a:r>
              <a:rPr lang="en-IE" dirty="0">
                <a:cs typeface="Calibri" panose="020F0502020204030204"/>
              </a:rPr>
              <a:t>The following cases each reflect themes within the three pillars – namely green and </a:t>
            </a:r>
            <a:r>
              <a:rPr lang="en-IE" dirty="0" err="1">
                <a:cs typeface="Calibri" panose="020F0502020204030204"/>
              </a:rPr>
              <a:t>NbS</a:t>
            </a:r>
            <a:r>
              <a:rPr lang="en-IE" dirty="0">
                <a:cs typeface="Calibri" panose="020F0502020204030204"/>
              </a:rPr>
              <a:t>, renovation and co-creation.... </a:t>
            </a:r>
          </a:p>
          <a:p>
            <a:endParaRPr lang="en-IE" dirty="0"/>
          </a:p>
          <a:p>
            <a:r>
              <a:rPr lang="en-IE" dirty="0"/>
              <a:t>https://europa.eu/new-european-bauhaus/about/delivery_en</a:t>
            </a:r>
            <a:endParaRPr lang="en-IE" dirty="0">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3</a:t>
            </a:fld>
            <a:endParaRPr lang="en-IE"/>
          </a:p>
        </p:txBody>
      </p:sp>
    </p:spTree>
    <p:extLst>
      <p:ext uri="{BB962C8B-B14F-4D97-AF65-F5344CB8AC3E}">
        <p14:creationId xmlns:p14="http://schemas.microsoft.com/office/powerpoint/2010/main" val="361539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Nature-based Solutions for climate change adaptation and disaster risk reduction can be considered an 'umbrella concept' encompassing a range of established nature-based approaches, which aim to increase resilience to climate change.</a:t>
            </a:r>
          </a:p>
          <a:p>
            <a:endParaRPr lang="en-US"/>
          </a:p>
          <a:p>
            <a:r>
              <a:rPr lang="en-US"/>
              <a:t>Nature-based Solutions (</a:t>
            </a:r>
            <a:r>
              <a:rPr lang="en-US" err="1"/>
              <a:t>NbSs</a:t>
            </a:r>
            <a:r>
              <a:rPr lang="en-US"/>
              <a:t>) are living and dynamic systems that require careful considerations both in design and operation. Data-driven design as well as the engagement and the active role of citizens are crucial elements for their successful implementation. </a:t>
            </a:r>
          </a:p>
          <a:p>
            <a:endParaRPr lang="en-US"/>
          </a:p>
          <a:p>
            <a:endParaRPr lang="en-US"/>
          </a:p>
          <a:p>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4</a:t>
            </a:fld>
            <a:endParaRPr lang="en-IE"/>
          </a:p>
        </p:txBody>
      </p:sp>
    </p:spTree>
    <p:extLst>
      <p:ext uri="{BB962C8B-B14F-4D97-AF65-F5344CB8AC3E}">
        <p14:creationId xmlns:p14="http://schemas.microsoft.com/office/powerpoint/2010/main" val="152945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a:solidFill>
                  <a:srgbClr val="343434"/>
                </a:solidFill>
                <a:effectLst/>
                <a:latin typeface="Times New Roman" panose="02020603050405020304" pitchFamily="18" charset="0"/>
              </a:rPr>
              <a:t>Neighbourhoods provide an ideal scale and context for equitable and sustainable recovery and an opportunity to develop replicable, net zero approaches that can be deployed city-wide and beyond.</a:t>
            </a:r>
          </a:p>
          <a:p>
            <a:r>
              <a:rPr lang="en-IE" b="0" i="0">
                <a:solidFill>
                  <a:srgbClr val="343434"/>
                </a:solidFill>
                <a:effectLst/>
                <a:latin typeface="Times New Roman" panose="02020603050405020304" pitchFamily="18" charset="0"/>
              </a:rPr>
              <a:t> </a:t>
            </a:r>
          </a:p>
          <a:p>
            <a:r>
              <a:rPr lang="en-US">
                <a:ea typeface="Calibri"/>
                <a:cs typeface="Calibri"/>
              </a:rPr>
              <a:t>Green and Thriving Neighborhoods is a guidebook to support the ha</a:t>
            </a:r>
            <a:r>
              <a:rPr lang="en-IE"/>
              <a:t>rnessing a model for low-carbon urban development that is human-scale, thriving and inclusive for our future. </a:t>
            </a:r>
          </a:p>
          <a:p>
            <a:endParaRPr lang="en-IE" b="0" i="0">
              <a:solidFill>
                <a:srgbClr val="343434"/>
              </a:solidFill>
              <a:effectLst/>
              <a:latin typeface="Times New Roman" panose="02020603050405020304" pitchFamily="18" charset="0"/>
            </a:endParaRPr>
          </a:p>
          <a:p>
            <a:r>
              <a:rPr lang="en-IE" b="0" i="0">
                <a:solidFill>
                  <a:srgbClr val="343434"/>
                </a:solidFill>
                <a:effectLst/>
                <a:latin typeface="Times New Roman" panose="02020603050405020304" pitchFamily="18" charset="0"/>
              </a:rPr>
              <a:t>Developed by</a:t>
            </a:r>
            <a:r>
              <a:rPr lang="en-IE" b="0" i="0">
                <a:solidFill>
                  <a:schemeClr val="tx1"/>
                </a:solidFill>
                <a:effectLst/>
                <a:latin typeface="Times New Roman" panose="02020603050405020304" pitchFamily="18" charset="0"/>
              </a:rPr>
              <a:t> </a:t>
            </a:r>
            <a:r>
              <a:rPr lang="en-IE" b="0" i="0" u="none" strike="noStrike">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Arup and C40</a:t>
            </a:r>
            <a:r>
              <a:rPr lang="en-IE" b="0" i="0" u="none" strike="noStrike">
                <a:solidFill>
                  <a:schemeClr val="tx1"/>
                </a:solidFill>
                <a:effectLst/>
                <a:latin typeface="Times New Roman" panose="02020603050405020304" pitchFamily="18" charset="0"/>
              </a:rPr>
              <a:t>, it</a:t>
            </a:r>
            <a:r>
              <a:rPr lang="en-IE" b="0" i="0">
                <a:solidFill>
                  <a:schemeClr val="tx1"/>
                </a:solidFill>
                <a:effectLst/>
                <a:latin typeface="Times New Roman" panose="02020603050405020304" pitchFamily="18" charset="0"/>
              </a:rPr>
              <a:t> </a:t>
            </a:r>
            <a:r>
              <a:rPr lang="en-IE" b="0" i="0">
                <a:solidFill>
                  <a:srgbClr val="343434"/>
                </a:solidFill>
                <a:effectLst/>
                <a:latin typeface="Times New Roman" panose="02020603050405020304" pitchFamily="18" charset="0"/>
              </a:rPr>
              <a:t>provides cities, as well as national governments, private sector developers, residents and communities, with the framework and approaches to develop ambitious net zero and people-centred neighbourhoods that showcase today the future we want to see.</a:t>
            </a:r>
            <a:endParaRPr lang="en-US"/>
          </a:p>
          <a:p>
            <a:endParaRPr lang="en-US"/>
          </a:p>
          <a:p>
            <a:r>
              <a:rPr lang="en-IE"/>
              <a:t>Based on two concepts of Green and Thriving. Green refers to net-zero emissions, whereby throughout the project lifecycle the aim is to minimise emissions and achieve net-zero by counteracting any residual emissions in a robust and transparent way. Thriving refers to a resilient and people centred approach where the essential needs of residents are met at the neighbourhood scale. This pillar supports ‘human scale’ local life which encourage healthy sustainable lifestyles and prepares people to adapt and prosper in light of the climate shocks and stresses faced. </a:t>
            </a:r>
            <a:endParaRPr lang="en-US"/>
          </a:p>
        </p:txBody>
      </p:sp>
      <p:sp>
        <p:nvSpPr>
          <p:cNvPr id="4" name="Slide Number Placeholder 3"/>
          <p:cNvSpPr>
            <a:spLocks noGrp="1"/>
          </p:cNvSpPr>
          <p:nvPr>
            <p:ph type="sldNum" sz="quarter" idx="5"/>
          </p:nvPr>
        </p:nvSpPr>
        <p:spPr/>
        <p:txBody>
          <a:bodyPr/>
          <a:lstStyle/>
          <a:p>
            <a:fld id="{C2F02F7E-05A8-4E53-BE1C-2C7AD2A27461}" type="slidenum">
              <a:rPr lang="en-IE" smtClean="0"/>
              <a:t>5</a:t>
            </a:fld>
            <a:endParaRPr lang="en-IE"/>
          </a:p>
        </p:txBody>
      </p:sp>
    </p:spTree>
    <p:extLst>
      <p:ext uri="{BB962C8B-B14F-4D97-AF65-F5344CB8AC3E}">
        <p14:creationId xmlns:p14="http://schemas.microsoft.com/office/powerpoint/2010/main" val="271455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a:ea typeface="Calibri"/>
                <a:cs typeface="Calibri"/>
              </a:rPr>
              <a:t>A </a:t>
            </a:r>
            <a:r>
              <a:rPr lang="de-AT" sz="1200" err="1">
                <a:ea typeface="Calibri"/>
                <a:cs typeface="Calibri"/>
              </a:rPr>
              <a:t>guidebook</a:t>
            </a:r>
            <a:r>
              <a:rPr lang="de-AT" sz="1200">
                <a:ea typeface="Calibri"/>
                <a:cs typeface="Calibri"/>
              </a:rPr>
              <a:t> was </a:t>
            </a:r>
            <a:r>
              <a:rPr lang="de-AT" sz="1200" err="1">
                <a:ea typeface="Calibri"/>
                <a:cs typeface="Calibri"/>
              </a:rPr>
              <a:t>developed</a:t>
            </a:r>
            <a:r>
              <a:rPr lang="de-AT" sz="1200">
                <a:ea typeface="Calibri"/>
                <a:cs typeface="Calibri"/>
              </a:rPr>
              <a:t> </a:t>
            </a:r>
            <a:r>
              <a:rPr lang="de-AT" sz="1200" err="1">
                <a:ea typeface="Calibri"/>
                <a:cs typeface="Calibri"/>
              </a:rPr>
              <a:t>that</a:t>
            </a:r>
            <a:r>
              <a:rPr lang="de-AT" sz="1200">
                <a:ea typeface="Calibri"/>
                <a:cs typeface="Calibri"/>
              </a:rPr>
              <a:t> </a:t>
            </a:r>
            <a:r>
              <a:rPr lang="de-AT" sz="1200" err="1">
                <a:ea typeface="Calibri"/>
                <a:cs typeface="Calibri"/>
              </a:rPr>
              <a:t>outlines</a:t>
            </a:r>
            <a:r>
              <a:rPr lang="de-AT" sz="1200">
                <a:ea typeface="Calibri"/>
                <a:cs typeface="Calibri"/>
              </a:rPr>
              <a:t> </a:t>
            </a:r>
            <a:r>
              <a:rPr lang="de-AT" sz="1200" err="1">
                <a:ea typeface="Calibri"/>
                <a:cs typeface="Calibri"/>
              </a:rPr>
              <a:t>ten</a:t>
            </a:r>
            <a:r>
              <a:rPr lang="de-AT" sz="1200">
                <a:ea typeface="Calibri"/>
                <a:cs typeface="Calibri"/>
              </a:rPr>
              <a:t> </a:t>
            </a:r>
            <a:r>
              <a:rPr lang="de-AT" sz="1200" err="1">
                <a:ea typeface="Calibri"/>
                <a:cs typeface="Calibri"/>
              </a:rPr>
              <a:t>approaches</a:t>
            </a:r>
            <a:r>
              <a:rPr lang="de-AT" sz="1200">
                <a:ea typeface="Calibri"/>
                <a:cs typeface="Calibri"/>
              </a:rPr>
              <a:t> </a:t>
            </a:r>
            <a:r>
              <a:rPr lang="de-AT" sz="1200" err="1">
                <a:ea typeface="Calibri"/>
                <a:cs typeface="Calibri"/>
              </a:rPr>
              <a:t>for</a:t>
            </a:r>
            <a:r>
              <a:rPr lang="de-AT" sz="1200">
                <a:ea typeface="Calibri"/>
                <a:cs typeface="Calibri"/>
              </a:rPr>
              <a:t> </a:t>
            </a:r>
            <a:r>
              <a:rPr lang="de-AT" sz="1200" err="1">
                <a:ea typeface="Calibri"/>
                <a:cs typeface="Calibri"/>
              </a:rPr>
              <a:t>acheiving</a:t>
            </a:r>
            <a:r>
              <a:rPr lang="de-AT" sz="1200">
                <a:ea typeface="Calibri"/>
                <a:cs typeface="Calibri"/>
              </a:rPr>
              <a:t> </a:t>
            </a:r>
            <a:r>
              <a:rPr lang="de-AT" sz="1200" err="1">
                <a:ea typeface="Calibri"/>
                <a:cs typeface="Calibri"/>
              </a:rPr>
              <a:t>green</a:t>
            </a:r>
            <a:r>
              <a:rPr lang="de-AT" sz="1200">
                <a:ea typeface="Calibri"/>
                <a:cs typeface="Calibri"/>
              </a:rPr>
              <a:t> and </a:t>
            </a:r>
            <a:r>
              <a:rPr lang="de-AT" sz="1200" err="1">
                <a:ea typeface="Calibri"/>
                <a:cs typeface="Calibri"/>
              </a:rPr>
              <a:t>thriving</a:t>
            </a:r>
            <a:r>
              <a:rPr lang="de-AT" sz="1200">
                <a:ea typeface="Calibri"/>
                <a:cs typeface="Calibri"/>
              </a:rPr>
              <a:t> </a:t>
            </a:r>
            <a:r>
              <a:rPr lang="de-AT" sz="1200" err="1">
                <a:ea typeface="Calibri"/>
                <a:cs typeface="Calibri"/>
              </a:rPr>
              <a:t>neighbourhoods</a:t>
            </a:r>
            <a:r>
              <a:rPr lang="de-AT" sz="1200">
                <a:ea typeface="Calibri"/>
                <a:cs typeface="Calibri"/>
              </a:rPr>
              <a:t>.</a:t>
            </a:r>
          </a:p>
          <a:p>
            <a:pPr marL="342900" indent="-342900">
              <a:lnSpc>
                <a:spcPct val="150000"/>
              </a:lnSpc>
              <a:buAutoNum type="arabicPeriod"/>
            </a:pPr>
            <a:r>
              <a:rPr lang="de-AT" err="1"/>
              <a:t>Complete</a:t>
            </a:r>
            <a:r>
              <a:rPr lang="de-AT"/>
              <a:t> </a:t>
            </a:r>
            <a:r>
              <a:rPr lang="de-AT" err="1"/>
              <a:t>neighourhood</a:t>
            </a:r>
            <a:r>
              <a:rPr lang="de-AT"/>
              <a:t> </a:t>
            </a:r>
            <a:endParaRPr lang="en-US"/>
          </a:p>
          <a:p>
            <a:pPr marL="342900" indent="-342900">
              <a:lnSpc>
                <a:spcPct val="150000"/>
              </a:lnSpc>
              <a:buAutoNum type="arabicPeriod"/>
            </a:pPr>
            <a:r>
              <a:rPr lang="de-AT"/>
              <a:t>People </a:t>
            </a:r>
            <a:r>
              <a:rPr lang="de-AT" err="1"/>
              <a:t>centred</a:t>
            </a:r>
            <a:r>
              <a:rPr lang="de-AT"/>
              <a:t> </a:t>
            </a:r>
            <a:r>
              <a:rPr lang="de-AT" err="1"/>
              <a:t>mobility</a:t>
            </a:r>
            <a:r>
              <a:rPr lang="de-AT"/>
              <a:t> </a:t>
            </a:r>
            <a:endParaRPr lang="en-US"/>
          </a:p>
          <a:p>
            <a:pPr marL="342900" indent="-342900">
              <a:lnSpc>
                <a:spcPct val="150000"/>
              </a:lnSpc>
              <a:buAutoNum type="arabicPeriod"/>
            </a:pPr>
            <a:r>
              <a:rPr lang="de-AT" err="1"/>
              <a:t>Connected</a:t>
            </a:r>
            <a:r>
              <a:rPr lang="de-AT"/>
              <a:t> </a:t>
            </a:r>
            <a:r>
              <a:rPr lang="de-AT" err="1"/>
              <a:t>place</a:t>
            </a:r>
            <a:r>
              <a:rPr lang="de-AT"/>
              <a:t> </a:t>
            </a:r>
            <a:endParaRPr lang="en-US"/>
          </a:p>
          <a:p>
            <a:pPr marL="342900" indent="-342900">
              <a:lnSpc>
                <a:spcPct val="150000"/>
              </a:lnSpc>
              <a:buAutoNum type="arabicPeriod"/>
            </a:pPr>
            <a:r>
              <a:rPr lang="de-AT"/>
              <a:t>A </a:t>
            </a:r>
            <a:r>
              <a:rPr lang="de-AT" err="1"/>
              <a:t>place</a:t>
            </a:r>
            <a:r>
              <a:rPr lang="de-AT"/>
              <a:t> </a:t>
            </a:r>
            <a:r>
              <a:rPr lang="de-AT" err="1"/>
              <a:t>for</a:t>
            </a:r>
            <a:r>
              <a:rPr lang="de-AT"/>
              <a:t> </a:t>
            </a:r>
            <a:r>
              <a:rPr lang="de-AT" err="1"/>
              <a:t>everyone</a:t>
            </a:r>
            <a:r>
              <a:rPr lang="de-AT"/>
              <a:t> </a:t>
            </a:r>
            <a:endParaRPr lang="en-US"/>
          </a:p>
          <a:p>
            <a:pPr marL="342900" indent="-342900">
              <a:lnSpc>
                <a:spcPct val="150000"/>
              </a:lnSpc>
              <a:buAutoNum type="arabicPeriod"/>
            </a:pPr>
            <a:r>
              <a:rPr lang="de-AT"/>
              <a:t>Clean </a:t>
            </a:r>
            <a:r>
              <a:rPr lang="de-AT" err="1"/>
              <a:t>construction</a:t>
            </a:r>
            <a:r>
              <a:rPr lang="de-AT"/>
              <a:t> </a:t>
            </a:r>
            <a:endParaRPr lang="en-US"/>
          </a:p>
          <a:p>
            <a:pPr marL="342900" indent="-342900">
              <a:lnSpc>
                <a:spcPct val="150000"/>
              </a:lnSpc>
              <a:buAutoNum type="arabicPeriod"/>
            </a:pPr>
            <a:r>
              <a:rPr lang="de-AT"/>
              <a:t>Green </a:t>
            </a:r>
            <a:r>
              <a:rPr lang="de-AT" err="1"/>
              <a:t>buildings</a:t>
            </a:r>
            <a:r>
              <a:rPr lang="de-AT"/>
              <a:t> and </a:t>
            </a:r>
            <a:r>
              <a:rPr lang="de-AT" err="1"/>
              <a:t>energy</a:t>
            </a:r>
            <a:r>
              <a:rPr lang="de-AT"/>
              <a:t> </a:t>
            </a:r>
            <a:endParaRPr lang="en-US"/>
          </a:p>
          <a:p>
            <a:pPr marL="342900" indent="-342900">
              <a:lnSpc>
                <a:spcPct val="150000"/>
              </a:lnSpc>
              <a:buAutoNum type="arabicPeriod"/>
            </a:pPr>
            <a:r>
              <a:rPr lang="de-AT" err="1"/>
              <a:t>Circular</a:t>
            </a:r>
            <a:r>
              <a:rPr lang="de-AT"/>
              <a:t> </a:t>
            </a:r>
            <a:r>
              <a:rPr lang="de-AT" err="1"/>
              <a:t>resources</a:t>
            </a:r>
            <a:r>
              <a:rPr lang="de-AT"/>
              <a:t> </a:t>
            </a:r>
            <a:endParaRPr lang="en-US"/>
          </a:p>
          <a:p>
            <a:pPr marL="342900" indent="-342900">
              <a:lnSpc>
                <a:spcPct val="150000"/>
              </a:lnSpc>
              <a:buAutoNum type="arabicPeriod"/>
            </a:pPr>
            <a:r>
              <a:rPr lang="de-AT"/>
              <a:t>Green &amp; </a:t>
            </a:r>
            <a:r>
              <a:rPr lang="de-AT" err="1"/>
              <a:t>nature</a:t>
            </a:r>
            <a:r>
              <a:rPr lang="de-AT"/>
              <a:t> </a:t>
            </a:r>
            <a:r>
              <a:rPr lang="de-AT" err="1"/>
              <a:t>based</a:t>
            </a:r>
            <a:r>
              <a:rPr lang="de-AT"/>
              <a:t> </a:t>
            </a:r>
            <a:r>
              <a:rPr lang="de-AT" err="1"/>
              <a:t>solutions</a:t>
            </a:r>
            <a:r>
              <a:rPr lang="de-AT"/>
              <a:t> </a:t>
            </a:r>
            <a:endParaRPr lang="en-US"/>
          </a:p>
          <a:p>
            <a:pPr marL="342900" indent="-342900">
              <a:lnSpc>
                <a:spcPct val="150000"/>
              </a:lnSpc>
              <a:buAutoNum type="arabicPeriod"/>
            </a:pPr>
            <a:r>
              <a:rPr lang="de-AT" err="1"/>
              <a:t>Sustainable</a:t>
            </a:r>
            <a:r>
              <a:rPr lang="de-AT"/>
              <a:t> </a:t>
            </a:r>
            <a:r>
              <a:rPr lang="de-AT" err="1"/>
              <a:t>lifestyles</a:t>
            </a:r>
            <a:endParaRPr lang="de-AT" err="1">
              <a:cs typeface="Calibri"/>
            </a:endParaRPr>
          </a:p>
          <a:p>
            <a:pPr marL="342900" indent="-342900">
              <a:lnSpc>
                <a:spcPct val="150000"/>
              </a:lnSpc>
              <a:buAutoNum type="arabicPeriod"/>
            </a:pPr>
            <a:r>
              <a:rPr lang="de-AT"/>
              <a:t>Green </a:t>
            </a:r>
            <a:r>
              <a:rPr lang="de-AT" err="1"/>
              <a:t>economy</a:t>
            </a:r>
            <a:r>
              <a:rPr lang="de-AT"/>
              <a:t> </a:t>
            </a:r>
          </a:p>
          <a:p>
            <a:endParaRPr lang="de-AT">
              <a:solidFill>
                <a:srgbClr val="000000"/>
              </a:solidFill>
              <a:latin typeface="Calibri" panose="020F0502020204030204"/>
              <a:cs typeface="Calibri"/>
            </a:endParaRPr>
          </a:p>
          <a:p>
            <a:pPr algn="l" rtl="0" fontAlgn="base"/>
            <a:r>
              <a:rPr lang="en-US" sz="1800" b="0" i="0" u="none" strike="noStrike">
                <a:solidFill>
                  <a:srgbClr val="000000"/>
                </a:solidFill>
                <a:effectLst/>
                <a:latin typeface="Calibri"/>
                <a:cs typeface="Calibri"/>
              </a:rPr>
              <a:t>1. Prepare the project</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Make a commitment to invest in a site, identify the key stakeholders who will lead the vision and be accountable for success and establish partnering arrangements. </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2. Establish a baseline</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Develop an understanding of the broader context of the site, such as the surrounding environment, land use and open space, transport and utilities connections, and social and economic conditions. Use this to identify the key issues which need to be resolved and the various elements that could act as catalysts of change. Calculate an initial emissions baseline and determine the main quality of life indicators.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3. Set the vision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Establish a clear vision, objectives and targets for the </a:t>
            </a:r>
            <a:r>
              <a:rPr lang="en-US" sz="1800" b="0" i="0" u="none" strike="noStrike" err="1">
                <a:solidFill>
                  <a:srgbClr val="000000"/>
                </a:solidFill>
                <a:effectLst/>
                <a:latin typeface="Calibri"/>
                <a:cs typeface="Calibri"/>
              </a:rPr>
              <a:t>neighbourhood</a:t>
            </a:r>
            <a:r>
              <a:rPr lang="en-US" sz="1800" b="0" i="0" u="none" strike="noStrike">
                <a:solidFill>
                  <a:srgbClr val="000000"/>
                </a:solidFill>
                <a:effectLst/>
                <a:latin typeface="Calibri"/>
                <a:cs typeface="Calibri"/>
              </a:rPr>
              <a:t>. These set a framework to guide the development cycle from concept and design development through to implementation, construction and operation. Use the vision to build consensus among stakeholders and to establish a framework for measuring success.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4. Determine actions</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Achieve the vision, objectives and targets by establishing key actions, responsibilities and accountabilities for planning, design, development and operation of the </a:t>
            </a:r>
            <a:r>
              <a:rPr lang="en-US" sz="1800" b="0" i="0" u="none" strike="noStrike" err="1">
                <a:solidFill>
                  <a:srgbClr val="000000"/>
                </a:solidFill>
                <a:effectLst/>
                <a:latin typeface="Calibri"/>
                <a:cs typeface="Calibri"/>
              </a:rPr>
              <a:t>neighbourhood</a:t>
            </a:r>
            <a:r>
              <a:rPr lang="en-US" sz="1800" b="0" i="0" u="none" strike="noStrike">
                <a:solidFill>
                  <a:srgbClr val="000000"/>
                </a:solidFill>
                <a:effectLst/>
                <a:latin typeface="Calibri"/>
                <a:cs typeface="Calibri"/>
              </a:rPr>
              <a:t>. </a:t>
            </a:r>
            <a:r>
              <a:rPr lang="en-US" sz="1800" b="0" i="0" u="none" strike="noStrike" err="1">
                <a:solidFill>
                  <a:srgbClr val="000000"/>
                </a:solidFill>
                <a:effectLst/>
                <a:latin typeface="Calibri"/>
                <a:cs typeface="Calibri"/>
              </a:rPr>
              <a:t>Prioritise</a:t>
            </a:r>
            <a:r>
              <a:rPr lang="en-US" sz="1800" b="0" i="0" u="none" strike="noStrike">
                <a:solidFill>
                  <a:srgbClr val="000000"/>
                </a:solidFill>
                <a:effectLst/>
                <a:latin typeface="Calibri"/>
                <a:cs typeface="Calibri"/>
              </a:rPr>
              <a:t> the ‘Ten Approaches’ and incorporate into the action plan.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5. Plan for implementation</a:t>
            </a:r>
            <a:r>
              <a:rPr lang="en-US" sz="1800" b="0" i="0">
                <a:solidFill>
                  <a:srgbClr val="444444"/>
                </a:solidFill>
                <a:effectLst/>
                <a:latin typeface="Calibri"/>
                <a:cs typeface="Calibri"/>
              </a:rPr>
              <a:t>​</a:t>
            </a:r>
            <a:endParaRPr lang="en-US"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Agree financing, policies, partnerships and contracting arrangements that need to be established to deliver long-term successful outcomes.</a:t>
            </a:r>
            <a:r>
              <a:rPr lang="en-GB" sz="1800" b="0" i="0">
                <a:solidFill>
                  <a:srgbClr val="444444"/>
                </a:solidFill>
                <a:effectLst/>
                <a:latin typeface="Calibri"/>
                <a:cs typeface="Calibri"/>
              </a:rPr>
              <a:t>​</a:t>
            </a:r>
            <a:endParaRPr lang="en-GB" b="0" i="0">
              <a:solidFill>
                <a:srgbClr val="444444"/>
              </a:solidFill>
              <a:effectLst/>
              <a:latin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6</a:t>
            </a:fld>
            <a:endParaRPr lang="en-IE"/>
          </a:p>
        </p:txBody>
      </p:sp>
    </p:spTree>
    <p:extLst>
      <p:ext uri="{BB962C8B-B14F-4D97-AF65-F5344CB8AC3E}">
        <p14:creationId xmlns:p14="http://schemas.microsoft.com/office/powerpoint/2010/main" val="961889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0" i="0">
                <a:solidFill>
                  <a:srgbClr val="343434"/>
                </a:solidFill>
                <a:effectLst/>
                <a:latin typeface="Times New Roman" panose="02020603050405020304" pitchFamily="18" charset="0"/>
              </a:rPr>
              <a:t>The project is a follow-on investment from Tirana’s Green City Action Plan (GCAP), developed through the city’s participation in the EBRD Green Cities programme. </a:t>
            </a:r>
          </a:p>
          <a:p>
            <a:endParaRPr lang="en-IE" b="0" i="0">
              <a:solidFill>
                <a:srgbClr val="343434"/>
              </a:solidFill>
              <a:effectLst/>
              <a:latin typeface="Times New Roman" panose="02020603050405020304" pitchFamily="18" charset="0"/>
            </a:endParaRPr>
          </a:p>
          <a:p>
            <a:r>
              <a:rPr lang="en-IE" b="0" i="0">
                <a:solidFill>
                  <a:srgbClr val="343434"/>
                </a:solidFill>
                <a:effectLst/>
                <a:latin typeface="Times New Roman" panose="02020603050405020304" pitchFamily="18" charset="0"/>
              </a:rPr>
              <a:t>In Tirana, Albania, a city that has seen rapid development since the early 1990s, there’s a clear need for a green reboot. Traffic congestion and pollution, poor air quality, flood resilience, urban heat, low green space per capita, and the effects of urban sprawl have come to challenge life in the capital. </a:t>
            </a:r>
          </a:p>
          <a:p>
            <a:endParaRPr lang="en-IE" b="0" i="0">
              <a:solidFill>
                <a:srgbClr val="343434"/>
              </a:solidFill>
              <a:effectLst/>
              <a:latin typeface="Times New Roman" panose="02020603050405020304" pitchFamily="18" charset="0"/>
            </a:endParaRPr>
          </a:p>
          <a:p>
            <a:r>
              <a:rPr lang="en-IE" b="0" i="0">
                <a:solidFill>
                  <a:srgbClr val="343434"/>
                </a:solidFill>
                <a:effectLst/>
                <a:latin typeface="Times New Roman" panose="02020603050405020304" pitchFamily="18" charset="0"/>
              </a:rPr>
              <a:t>Arup is supporting Tirana to build both the economic and technical case for the </a:t>
            </a:r>
            <a:r>
              <a:rPr lang="en-IE" b="1" i="1" u="none" strike="noStrike">
                <a:effectLst/>
                <a:latin typeface="Times New Roman" panose="02020603050405020304" pitchFamily="18" charset="0"/>
                <a:hlinkClick r:id="rId3"/>
              </a:rPr>
              <a:t>Tirana Orbital Forest</a:t>
            </a:r>
            <a:r>
              <a:rPr lang="en-IE" b="0" i="0">
                <a:solidFill>
                  <a:srgbClr val="343434"/>
                </a:solidFill>
                <a:effectLst/>
                <a:latin typeface="Times New Roman" panose="02020603050405020304" pitchFamily="18" charset="0"/>
              </a:rPr>
              <a:t>, bringing landscape architects, ecologists, climate change specialists and economists together to assess the whole value case for our clients: Tirana and the European Bank of Reconstruction and Development (EBRD), which is considering a loan to support the project. Arup’s work includes quantifying the wider </a:t>
            </a:r>
            <a:r>
              <a:rPr lang="en-IE" b="1" i="1" u="none" strike="noStrike">
                <a:effectLst/>
                <a:latin typeface="Times New Roman" panose="02020603050405020304" pitchFamily="18" charset="0"/>
                <a:hlinkClick r:id="rId4"/>
              </a:rPr>
              <a:t>environmental</a:t>
            </a:r>
            <a:r>
              <a:rPr lang="en-IE" b="0" i="0">
                <a:solidFill>
                  <a:srgbClr val="343434"/>
                </a:solidFill>
                <a:effectLst/>
                <a:latin typeface="Times New Roman" panose="02020603050405020304" pitchFamily="18" charset="0"/>
              </a:rPr>
              <a:t> and </a:t>
            </a:r>
            <a:r>
              <a:rPr lang="en-IE" b="1" i="1" u="none" strike="noStrike">
                <a:effectLst/>
                <a:latin typeface="Times New Roman" panose="02020603050405020304" pitchFamily="18" charset="0"/>
                <a:hlinkClick r:id="rId5"/>
              </a:rPr>
              <a:t>economic </a:t>
            </a:r>
            <a:r>
              <a:rPr lang="en-IE" b="0" i="0">
                <a:solidFill>
                  <a:srgbClr val="343434"/>
                </a:solidFill>
                <a:effectLst/>
                <a:latin typeface="Times New Roman" panose="02020603050405020304" pitchFamily="18" charset="0"/>
              </a:rPr>
              <a:t>benefits that the forest will bring such as improved resilience to floods, human health benefits from improved air quality to increased local economic activity and tax revenues stimulated by the provision of new recreational facilities.  </a:t>
            </a:r>
            <a:endParaRPr lang="en-US"/>
          </a:p>
        </p:txBody>
      </p:sp>
      <p:sp>
        <p:nvSpPr>
          <p:cNvPr id="4" name="Slide Number Placeholder 3"/>
          <p:cNvSpPr>
            <a:spLocks noGrp="1"/>
          </p:cNvSpPr>
          <p:nvPr>
            <p:ph type="sldNum" sz="quarter" idx="5"/>
          </p:nvPr>
        </p:nvSpPr>
        <p:spPr/>
        <p:txBody>
          <a:bodyPr/>
          <a:lstStyle/>
          <a:p>
            <a:fld id="{C2F02F7E-05A8-4E53-BE1C-2C7AD2A27461}" type="slidenum">
              <a:rPr lang="en-IE" smtClean="0"/>
              <a:t>7</a:t>
            </a:fld>
            <a:endParaRPr lang="en-IE"/>
          </a:p>
        </p:txBody>
      </p:sp>
    </p:spTree>
    <p:extLst>
      <p:ext uri="{BB962C8B-B14F-4D97-AF65-F5344CB8AC3E}">
        <p14:creationId xmlns:p14="http://schemas.microsoft.com/office/powerpoint/2010/main" val="133074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Tirana Orbital Forest is a project that looks to demonstrate the value of investing in green infrastructure or </a:t>
            </a:r>
            <a:r>
              <a:rPr lang="en-US" err="1">
                <a:ea typeface="Calibri"/>
                <a:cs typeface="Calibri"/>
              </a:rPr>
              <a:t>NbS</a:t>
            </a:r>
            <a:r>
              <a:rPr lang="en-US">
                <a:ea typeface="Calibri"/>
                <a:cs typeface="Calibri"/>
              </a:rPr>
              <a:t>, as well as grey infrastructure for resilience. </a:t>
            </a:r>
          </a:p>
          <a:p>
            <a:endParaRPr lang="en-US">
              <a:ea typeface="Calibri"/>
              <a:cs typeface="Calibri"/>
            </a:endParaRPr>
          </a:p>
          <a:p>
            <a:r>
              <a:rPr lang="en-IE" b="0" i="0">
                <a:solidFill>
                  <a:srgbClr val="343434"/>
                </a:solidFill>
                <a:effectLst/>
                <a:latin typeface="Times New Roman" panose="02020603050405020304" pitchFamily="18" charset="0"/>
              </a:rPr>
              <a:t>The forest - a proposed ring around the urban perimeter of the city with a mix of forests, shrubland, agricultural land and recreational areas – is a nature-based solution that is intended to put a brake on urban sprawl, reconnect the citizens with nature, clean the air, address urban heat effects, and is just one part of a wider plan for the city’s future.</a:t>
            </a:r>
            <a:r>
              <a:rPr lang="en-US" b="0" i="0">
                <a:solidFill>
                  <a:srgbClr val="343434"/>
                </a:solidFill>
                <a:effectLst/>
                <a:latin typeface="Times New Roman" panose="02020603050405020304" pitchFamily="18" charset="0"/>
                <a:cs typeface="Calibri"/>
              </a:rPr>
              <a:t> </a:t>
            </a:r>
          </a:p>
          <a:p>
            <a:endParaRPr lang="en-US" b="0" i="0">
              <a:solidFill>
                <a:srgbClr val="343434"/>
              </a:solidFill>
              <a:effectLst/>
              <a:latin typeface="Times New Roman" panose="02020603050405020304" pitchFamily="18" charset="0"/>
              <a:ea typeface="Calibri"/>
              <a:cs typeface="Calibri"/>
            </a:endParaRPr>
          </a:p>
          <a:p>
            <a:r>
              <a:rPr lang="en-IE" b="0" i="0">
                <a:solidFill>
                  <a:srgbClr val="343434"/>
                </a:solidFill>
                <a:effectLst/>
                <a:latin typeface="Times New Roman" panose="02020603050405020304" pitchFamily="18" charset="0"/>
              </a:rPr>
              <a:t>The work to date has been to assess the benefits of different forest options and scenarios the city could adopt. Our approach centres around four key principles: to protect existing landscapes, connect people and ecology to and through the Orbital Forest, restore degraded landscapes and habitats, and provide places for people.</a:t>
            </a:r>
          </a:p>
          <a:p>
            <a:endParaRPr lang="en-IE" b="0" i="0">
              <a:solidFill>
                <a:srgbClr val="343434"/>
              </a:solidFill>
              <a:effectLst/>
              <a:latin typeface="Times New Roman" panose="02020603050405020304" pitchFamily="18" charset="0"/>
              <a:ea typeface="Calibri"/>
              <a:cs typeface="Calibri"/>
            </a:endParaRPr>
          </a:p>
          <a:p>
            <a:r>
              <a:rPr lang="en-IE" b="0" i="0">
                <a:solidFill>
                  <a:srgbClr val="343434"/>
                </a:solidFill>
                <a:effectLst/>
                <a:latin typeface="Times New Roman" panose="02020603050405020304" pitchFamily="18" charset="0"/>
              </a:rPr>
              <a:t>Nature-based solutions offer so many different benefits, from storm water mitigation, to improved air quality, promoting biodiversity, and reducing the urban heat island effect. Greenery has a powerfully positive effect on quality of life for people too and adds in this way to the resilience of a city and its people.</a:t>
            </a:r>
            <a:r>
              <a:rPr lang="en-IE" b="0" i="0">
                <a:solidFill>
                  <a:srgbClr val="343434"/>
                </a:solidFill>
                <a:effectLst/>
                <a:latin typeface="Times New Roman" panose="02020603050405020304" pitchFamily="18" charset="0"/>
                <a:cs typeface="Calibri"/>
              </a:rPr>
              <a:t> </a:t>
            </a:r>
            <a:endParaRPr lang="en-US">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8</a:t>
            </a:fld>
            <a:endParaRPr lang="en-IE"/>
          </a:p>
        </p:txBody>
      </p:sp>
    </p:spTree>
    <p:extLst>
      <p:ext uri="{BB962C8B-B14F-4D97-AF65-F5344CB8AC3E}">
        <p14:creationId xmlns:p14="http://schemas.microsoft.com/office/powerpoint/2010/main" val="340067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Renovation is a key topic </a:t>
            </a:r>
          </a:p>
          <a:p>
            <a:r>
              <a:rPr lang="en-US" dirty="0"/>
              <a:t>Challenges and needs:</a:t>
            </a:r>
          </a:p>
          <a:p>
            <a:pPr marL="171450" indent="-171450">
              <a:buFont typeface="Arial,Sans-Serif"/>
              <a:buChar char="•"/>
            </a:pPr>
            <a:r>
              <a:rPr lang="en-US" dirty="0"/>
              <a:t>Energy retrofit of social housing, while preserving affordability and providing high-quality living environments / Renovation of public buildings</a:t>
            </a:r>
          </a:p>
          <a:p>
            <a:pPr marL="171450" indent="-171450">
              <a:buFont typeface="Arial,Sans-Serif"/>
              <a:buChar char="•"/>
            </a:pPr>
            <a:r>
              <a:rPr lang="en-US" dirty="0"/>
              <a:t>Retrofit of heritage buildings and old town </a:t>
            </a:r>
            <a:r>
              <a:rPr lang="en-US" dirty="0" err="1"/>
              <a:t>centres</a:t>
            </a:r>
            <a:r>
              <a:rPr lang="en-US" dirty="0"/>
              <a:t>, balancing energy efficiency and conservation requirements </a:t>
            </a:r>
          </a:p>
          <a:p>
            <a:pPr marL="171450" indent="-171450">
              <a:buFont typeface="Arial,Sans-Serif"/>
              <a:buChar char="•"/>
            </a:pPr>
            <a:r>
              <a:rPr lang="en-US" dirty="0"/>
              <a:t>Support and development of green construction and green procurement, abridging skills gaps, setting standards and providing incentives </a:t>
            </a:r>
          </a:p>
          <a:p>
            <a:pPr marL="171450" indent="-171450">
              <a:buFont typeface="Arial,Sans-Serif"/>
              <a:buChar char="•"/>
            </a:pPr>
            <a:r>
              <a:rPr lang="en-US" dirty="0"/>
              <a:t>Achieving a sustainable energy transition at scale, with a focus on energy systems of urban buildings and infrastructure </a:t>
            </a:r>
          </a:p>
          <a:p>
            <a:pPr marL="171450" indent="-171450">
              <a:buFont typeface="Arial,Sans-Serif"/>
              <a:buChar char="•"/>
            </a:pPr>
            <a:r>
              <a:rPr lang="en-US" dirty="0"/>
              <a:t>Circular water and waste management systems </a:t>
            </a:r>
          </a:p>
          <a:p>
            <a:pPr marL="171450" indent="-171450">
              <a:buFont typeface="Arial,Sans-Serif"/>
              <a:buChar char="•"/>
            </a:pPr>
            <a:r>
              <a:rPr lang="en-US" dirty="0"/>
              <a:t>Exploring the development and adoption of digital city twins for urban management and decision-making</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2F02F7E-05A8-4E53-BE1C-2C7AD2A27461}" type="slidenum">
              <a:rPr lang="en-IE" smtClean="0"/>
              <a:t>9</a:t>
            </a:fld>
            <a:endParaRPr lang="en-IE"/>
          </a:p>
        </p:txBody>
      </p:sp>
    </p:spTree>
    <p:extLst>
      <p:ext uri="{BB962C8B-B14F-4D97-AF65-F5344CB8AC3E}">
        <p14:creationId xmlns:p14="http://schemas.microsoft.com/office/powerpoint/2010/main" val="37956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A5B4A0B7-BD64-4850-AFA2-5C09F662AFF2}" type="datetimeFigureOut">
              <a:rPr lang="de-AT" smtClean="0"/>
              <a:t>21.06.2022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272698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A5B4A0B7-BD64-4850-AFA2-5C09F662AFF2}" type="datetimeFigureOut">
              <a:rPr lang="de-AT" smtClean="0"/>
              <a:t>21.06.2022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227418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A5B4A0B7-BD64-4850-AFA2-5C09F662AFF2}" type="datetimeFigureOut">
              <a:rPr lang="de-AT" smtClean="0"/>
              <a:t>21.06.2022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177472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9" name="Picture Placeholder 5"/>
          <p:cNvSpPr>
            <a:spLocks noGrp="1"/>
          </p:cNvSpPr>
          <p:nvPr>
            <p:ph type="pic" sz="quarter" idx="13"/>
          </p:nvPr>
        </p:nvSpPr>
        <p:spPr>
          <a:xfrm>
            <a:off x="0" y="2382"/>
            <a:ext cx="12192000" cy="6857999"/>
          </a:xfrm>
          <a:noFill/>
        </p:spPr>
        <p:txBody>
          <a:bodyPr/>
          <a:lstStyle/>
          <a:p>
            <a:endParaRPr lang="en-AU"/>
          </a:p>
        </p:txBody>
      </p:sp>
      <p:sp>
        <p:nvSpPr>
          <p:cNvPr id="2" name="Title 1"/>
          <p:cNvSpPr>
            <a:spLocks noGrp="1"/>
          </p:cNvSpPr>
          <p:nvPr>
            <p:ph type="title"/>
          </p:nvPr>
        </p:nvSpPr>
        <p:spPr/>
        <p:txBody>
          <a:bodyPr/>
          <a:lstStyle/>
          <a:p>
            <a:r>
              <a:rPr lang="en-US" dirty="0"/>
              <a:t>Click to edit Master title style</a:t>
            </a:r>
            <a:endParaRPr lang="en-AU" dirty="0"/>
          </a:p>
        </p:txBody>
      </p:sp>
      <p:sp>
        <p:nvSpPr>
          <p:cNvPr id="6" name="Text Placeholder 5"/>
          <p:cNvSpPr>
            <a:spLocks noGrp="1"/>
          </p:cNvSpPr>
          <p:nvPr>
            <p:ph type="body" sz="quarter" idx="12"/>
          </p:nvPr>
        </p:nvSpPr>
        <p:spPr>
          <a:xfrm>
            <a:off x="0" y="1990091"/>
            <a:ext cx="12192000" cy="3598863"/>
          </a:xfrm>
        </p:spPr>
        <p:txBody>
          <a:bodyPr/>
          <a:lstStyle>
            <a:lvl3pPr>
              <a:spcBef>
                <a:spcPts val="0"/>
              </a:spcBef>
              <a:defRPr/>
            </a:lvl3pPr>
            <a:lvl4pPr>
              <a:spcBef>
                <a:spcPts val="0"/>
              </a:spcBef>
              <a:defRPr/>
            </a:lvl4pPr>
            <a:lvl5pPr>
              <a:spcBef>
                <a:spcPts val="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68704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1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A5B4A0B7-BD64-4850-AFA2-5C09F662AFF2}" type="datetimeFigureOut">
              <a:rPr lang="de-AT" smtClean="0"/>
              <a:t>21.06.2022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82903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A5B4A0B7-BD64-4850-AFA2-5C09F662AFF2}" type="datetimeFigureOut">
              <a:rPr lang="de-AT" smtClean="0"/>
              <a:t>21.06.2022</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1224315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A5B4A0B7-BD64-4850-AFA2-5C09F662AFF2}" type="datetimeFigureOut">
              <a:rPr lang="de-AT" smtClean="0"/>
              <a:t>21.06.2022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2531729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A5B4A0B7-BD64-4850-AFA2-5C09F662AFF2}" type="datetimeFigureOut">
              <a:rPr lang="de-AT" smtClean="0"/>
              <a:t>21.06.2022</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223810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A5B4A0B7-BD64-4850-AFA2-5C09F662AFF2}" type="datetimeFigureOut">
              <a:rPr lang="de-AT" smtClean="0"/>
              <a:t>21.06.2022</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337321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5B4A0B7-BD64-4850-AFA2-5C09F662AFF2}" type="datetimeFigureOut">
              <a:rPr lang="de-AT" smtClean="0"/>
              <a:t>21.06.2022</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154290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5B4A0B7-BD64-4850-AFA2-5C09F662AFF2}" type="datetimeFigureOut">
              <a:rPr lang="de-AT" smtClean="0"/>
              <a:t>21.06.2022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1677156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5B4A0B7-BD64-4850-AFA2-5C09F662AFF2}" type="datetimeFigureOut">
              <a:rPr lang="de-AT" smtClean="0"/>
              <a:t>21.06.2022</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B063A76F-049C-47CB-8F77-FE075FEA36E9}" type="slidenum">
              <a:rPr lang="de-AT" smtClean="0"/>
              <a:t>‹#›</a:t>
            </a:fld>
            <a:endParaRPr lang="de-AT"/>
          </a:p>
        </p:txBody>
      </p:sp>
    </p:spTree>
    <p:extLst>
      <p:ext uri="{BB962C8B-B14F-4D97-AF65-F5344CB8AC3E}">
        <p14:creationId xmlns:p14="http://schemas.microsoft.com/office/powerpoint/2010/main" val="306270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4A0B7-BD64-4850-AFA2-5C09F662AFF2}" type="datetimeFigureOut">
              <a:rPr lang="de-AT" smtClean="0"/>
              <a:t>21.06.2022</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3A76F-049C-47CB-8F77-FE075FEA36E9}" type="slidenum">
              <a:rPr lang="de-AT" smtClean="0"/>
              <a:t>‹#›</a:t>
            </a:fld>
            <a:endParaRPr lang="de-AT"/>
          </a:p>
        </p:txBody>
      </p:sp>
    </p:spTree>
    <p:extLst>
      <p:ext uri="{BB962C8B-B14F-4D97-AF65-F5344CB8AC3E}">
        <p14:creationId xmlns:p14="http://schemas.microsoft.com/office/powerpoint/2010/main" val="750960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b="1">
                <a:solidFill>
                  <a:schemeClr val="bg1"/>
                </a:solidFill>
                <a:latin typeface="Roboto" panose="02000000000000000000" pitchFamily="2" charset="0"/>
                <a:ea typeface="Roboto" panose="02000000000000000000" pitchFamily="2" charset="0"/>
              </a:rPr>
              <a:t>New European Bauhaus and Sustainable Cities </a:t>
            </a:r>
          </a:p>
        </p:txBody>
      </p:sp>
      <p:sp>
        <p:nvSpPr>
          <p:cNvPr id="3" name="TextBox 2">
            <a:extLst>
              <a:ext uri="{FF2B5EF4-FFF2-40B4-BE49-F238E27FC236}">
                <a16:creationId xmlns:a16="http://schemas.microsoft.com/office/drawing/2014/main" id="{71BCD6D8-BE51-4EDC-9472-C324DAC7A30B}"/>
              </a:ext>
            </a:extLst>
          </p:cNvPr>
          <p:cNvSpPr txBox="1"/>
          <p:nvPr/>
        </p:nvSpPr>
        <p:spPr>
          <a:xfrm>
            <a:off x="3801979" y="4283241"/>
            <a:ext cx="4106252" cy="646331"/>
          </a:xfrm>
          <a:prstGeom prst="rect">
            <a:avLst/>
          </a:prstGeom>
          <a:noFill/>
        </p:spPr>
        <p:txBody>
          <a:bodyPr wrap="none" rtlCol="0">
            <a:spAutoFit/>
          </a:bodyPr>
          <a:lstStyle/>
          <a:p>
            <a:pPr algn="ctr"/>
            <a:r>
              <a:rPr lang="en-IE" dirty="0">
                <a:solidFill>
                  <a:schemeClr val="bg1"/>
                </a:solidFill>
              </a:rPr>
              <a:t>Lean Doody, Arup</a:t>
            </a:r>
          </a:p>
          <a:p>
            <a:pPr algn="ctr"/>
            <a:r>
              <a:rPr lang="en-IE" dirty="0">
                <a:solidFill>
                  <a:schemeClr val="bg1"/>
                </a:solidFill>
              </a:rPr>
              <a:t>Director Cities, Planning &amp; Design, Europe</a:t>
            </a:r>
          </a:p>
        </p:txBody>
      </p:sp>
    </p:spTree>
    <p:extLst>
      <p:ext uri="{BB962C8B-B14F-4D97-AF65-F5344CB8AC3E}">
        <p14:creationId xmlns:p14="http://schemas.microsoft.com/office/powerpoint/2010/main" val="237081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9472"/>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Title 1">
            <a:extLst>
              <a:ext uri="{FF2B5EF4-FFF2-40B4-BE49-F238E27FC236}">
                <a16:creationId xmlns:a16="http://schemas.microsoft.com/office/drawing/2014/main" id="{4B9569B7-B6DC-4D8D-B421-CC90DB43AE43}"/>
              </a:ext>
            </a:extLst>
          </p:cNvPr>
          <p:cNvSpPr>
            <a:spLocks noGrp="1"/>
          </p:cNvSpPr>
          <p:nvPr>
            <p:ph type="title"/>
          </p:nvPr>
        </p:nvSpPr>
        <p:spPr>
          <a:xfrm>
            <a:off x="658810" y="407016"/>
            <a:ext cx="9837251" cy="532800"/>
          </a:xfrm>
        </p:spPr>
        <p:txBody>
          <a:bodyPr>
            <a:normAutofit fontScale="90000"/>
          </a:bodyPr>
          <a:lstStyle/>
          <a:p>
            <a:r>
              <a:rPr lang="it-IT" b="1" dirty="0">
                <a:solidFill>
                  <a:srgbClr val="1377B5"/>
                </a:solidFill>
              </a:rPr>
              <a:t>L’Innesto Milan​</a:t>
            </a:r>
            <a:r>
              <a:rPr lang="it-IT" sz="2200" b="1" dirty="0">
                <a:solidFill>
                  <a:srgbClr val="1377B5"/>
                </a:solidFill>
              </a:rPr>
              <a:t>| Europe </a:t>
            </a:r>
          </a:p>
        </p:txBody>
      </p:sp>
      <p:sp>
        <p:nvSpPr>
          <p:cNvPr id="16" name="TextBox 15">
            <a:extLst>
              <a:ext uri="{FF2B5EF4-FFF2-40B4-BE49-F238E27FC236}">
                <a16:creationId xmlns:a16="http://schemas.microsoft.com/office/drawing/2014/main" id="{17DD99A9-1E7E-41BF-84AF-1C48D9CD044A}"/>
              </a:ext>
            </a:extLst>
          </p:cNvPr>
          <p:cNvSpPr txBox="1"/>
          <p:nvPr/>
        </p:nvSpPr>
        <p:spPr>
          <a:xfrm>
            <a:off x="3048000" y="3058067"/>
            <a:ext cx="6096000" cy="369332"/>
          </a:xfrm>
          <a:prstGeom prst="rect">
            <a:avLst/>
          </a:prstGeom>
          <a:noFill/>
        </p:spPr>
        <p:txBody>
          <a:bodyPr wrap="square">
            <a:spAutoFit/>
          </a:bodyPr>
          <a:lstStyle/>
          <a:p>
            <a:r>
              <a:rPr lang="en-IE" b="0" i="0">
                <a:solidFill>
                  <a:srgbClr val="000000"/>
                </a:solidFill>
                <a:effectLst/>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E6397793-057C-453D-BD8B-47A980B0CB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55" r="-80"/>
          <a:stretch/>
        </p:blipFill>
        <p:spPr bwMode="auto">
          <a:xfrm>
            <a:off x="1880221" y="1599743"/>
            <a:ext cx="8621788" cy="440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53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a:spLocks noGrp="1" noRot="1" noMove="1" noResize="1" noEditPoints="1" noAdjustHandles="1" noChangeArrowheads="1" noChangeShapeType="1"/>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77A091D3-EF24-4FFB-8A3B-829A4F6435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 t="13263" r="-2" b="16023"/>
          <a:stretch/>
        </p:blipFill>
        <p:spPr>
          <a:xfrm>
            <a:off x="608698" y="1779219"/>
            <a:ext cx="11067993" cy="4054358"/>
          </a:xfrm>
          <a:prstGeom prst="rect">
            <a:avLst/>
          </a:prstGeom>
        </p:spPr>
      </p:pic>
      <p:sp>
        <p:nvSpPr>
          <p:cNvPr id="11" name="Rectangle 10">
            <a:extLst>
              <a:ext uri="{FF2B5EF4-FFF2-40B4-BE49-F238E27FC236}">
                <a16:creationId xmlns:a16="http://schemas.microsoft.com/office/drawing/2014/main" id="{AEE353B7-B7AC-43F6-9CF9-43B7AFC96266}"/>
              </a:ext>
            </a:extLst>
          </p:cNvPr>
          <p:cNvSpPr/>
          <p:nvPr/>
        </p:nvSpPr>
        <p:spPr>
          <a:xfrm>
            <a:off x="613370" y="1775229"/>
            <a:ext cx="3738193" cy="714379"/>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58810" y="395643"/>
            <a:ext cx="9837251" cy="532800"/>
          </a:xfrm>
        </p:spPr>
        <p:txBody>
          <a:bodyPr>
            <a:normAutofit fontScale="90000"/>
          </a:bodyPr>
          <a:lstStyle/>
          <a:p>
            <a:r>
              <a:rPr lang="it-IT" b="1">
                <a:solidFill>
                  <a:srgbClr val="1377B5"/>
                </a:solidFill>
              </a:rPr>
              <a:t>Supernova </a:t>
            </a:r>
            <a:r>
              <a:rPr lang="it-IT" sz="2200" b="1">
                <a:solidFill>
                  <a:srgbClr val="1377B5"/>
                </a:solidFill>
              </a:rPr>
              <a:t>| Pavia, Italy </a:t>
            </a:r>
          </a:p>
        </p:txBody>
      </p:sp>
      <p:sp>
        <p:nvSpPr>
          <p:cNvPr id="7" name="Title 1">
            <a:extLst>
              <a:ext uri="{FF2B5EF4-FFF2-40B4-BE49-F238E27FC236}">
                <a16:creationId xmlns:a16="http://schemas.microsoft.com/office/drawing/2014/main" id="{411E3258-374C-4E9C-A729-9C56DA3D6A3B}"/>
              </a:ext>
            </a:extLst>
          </p:cNvPr>
          <p:cNvSpPr txBox="1">
            <a:spLocks/>
          </p:cNvSpPr>
          <p:nvPr/>
        </p:nvSpPr>
        <p:spPr>
          <a:xfrm>
            <a:off x="658811" y="1018769"/>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The project at a glance </a:t>
            </a:r>
            <a:endParaRPr lang="it-IT" sz="3000" b="1"/>
          </a:p>
        </p:txBody>
      </p:sp>
      <p:sp>
        <p:nvSpPr>
          <p:cNvPr id="13" name="object 3">
            <a:extLst>
              <a:ext uri="{FF2B5EF4-FFF2-40B4-BE49-F238E27FC236}">
                <a16:creationId xmlns:a16="http://schemas.microsoft.com/office/drawing/2014/main" id="{92EA0ACF-FFDF-4134-8BF1-D6DB9227BA0A}"/>
              </a:ext>
            </a:extLst>
          </p:cNvPr>
          <p:cNvSpPr txBox="1"/>
          <p:nvPr/>
        </p:nvSpPr>
        <p:spPr>
          <a:xfrm>
            <a:off x="642482" y="1841289"/>
            <a:ext cx="3709081" cy="843821"/>
          </a:xfrm>
          <a:prstGeom prst="rect">
            <a:avLst/>
          </a:prstGeom>
        </p:spPr>
        <p:txBody>
          <a:bodyPr vert="horz" wrap="square" lIns="0" tIns="12700" rIns="0" bIns="0" rtlCol="0">
            <a:spAutoFit/>
          </a:bodyPr>
          <a:lstStyle/>
          <a:p>
            <a:pPr marL="0" indent="0">
              <a:buNone/>
            </a:pPr>
            <a:r>
              <a:rPr lang="en-US" b="1" spc="-5">
                <a:solidFill>
                  <a:schemeClr val="bg1"/>
                </a:solidFill>
                <a:cs typeface="Times New Roman"/>
              </a:rPr>
              <a:t>A former industrial site regeneration – Supernova mixed-use masterplan. </a:t>
            </a:r>
          </a:p>
          <a:p>
            <a:pPr marL="0" indent="0">
              <a:buNone/>
            </a:pPr>
            <a:endParaRPr lang="en-US" spc="-5">
              <a:solidFill>
                <a:schemeClr val="tx2"/>
              </a:solidFill>
              <a:latin typeface="Times New Roman"/>
              <a:cs typeface="Times New Roman"/>
            </a:endParaRPr>
          </a:p>
        </p:txBody>
      </p:sp>
    </p:spTree>
    <p:extLst>
      <p:ext uri="{BB962C8B-B14F-4D97-AF65-F5344CB8AC3E}">
        <p14:creationId xmlns:p14="http://schemas.microsoft.com/office/powerpoint/2010/main" val="1748237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bject 3">
            <a:extLst>
              <a:ext uri="{FF2B5EF4-FFF2-40B4-BE49-F238E27FC236}">
                <a16:creationId xmlns:a16="http://schemas.microsoft.com/office/drawing/2014/main" id="{D3209D25-CB8C-4C92-B291-7306FFBA7BB7}"/>
              </a:ext>
            </a:extLst>
          </p:cNvPr>
          <p:cNvSpPr txBox="1"/>
          <p:nvPr/>
        </p:nvSpPr>
        <p:spPr>
          <a:xfrm>
            <a:off x="692028" y="1768464"/>
            <a:ext cx="3419500" cy="3013646"/>
          </a:xfrm>
          <a:prstGeom prst="rect">
            <a:avLst/>
          </a:prstGeom>
        </p:spPr>
        <p:txBody>
          <a:bodyPr vert="horz" wrap="square" lIns="0" tIns="12700" rIns="0" bIns="0" rtlCol="0" anchor="t">
            <a:spAutoFit/>
          </a:bodyPr>
          <a:lstStyle/>
          <a:p>
            <a:pPr marL="285750" indent="-285750">
              <a:buFont typeface="Arial" panose="020B0604020202020204" pitchFamily="34" charset="0"/>
              <a:buChar char="•"/>
            </a:pPr>
            <a:r>
              <a:rPr lang="en-US" sz="1500" spc="-5">
                <a:cs typeface="Times New Roman"/>
              </a:rPr>
              <a:t>Retrofitting of former industrial buildings for public purposes</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Creating gathering spaces for local community (community gardens, active public plazas with seasonal program offer, spaces for different age group population) </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Bringing new attractive commercial function in order to re-activate abandoned site </a:t>
            </a:r>
          </a:p>
          <a:p>
            <a:pPr marL="285750" indent="-285750">
              <a:buFont typeface="Arial" panose="020B0604020202020204" pitchFamily="34" charset="0"/>
              <a:buChar char="•"/>
            </a:pPr>
            <a:endParaRPr lang="en-US" sz="1500" spc="-5">
              <a:solidFill>
                <a:schemeClr val="tx2"/>
              </a:solidFill>
              <a:latin typeface="Times New Roman"/>
              <a:cs typeface="Times New Roman"/>
            </a:endParaRPr>
          </a:p>
        </p:txBody>
      </p:sp>
      <p:sp>
        <p:nvSpPr>
          <p:cNvPr id="15" name="Title 1">
            <a:extLst>
              <a:ext uri="{FF2B5EF4-FFF2-40B4-BE49-F238E27FC236}">
                <a16:creationId xmlns:a16="http://schemas.microsoft.com/office/drawing/2014/main" id="{02976C20-01B3-4C0F-9045-EB30754004B8}"/>
              </a:ext>
            </a:extLst>
          </p:cNvPr>
          <p:cNvSpPr txBox="1">
            <a:spLocks/>
          </p:cNvSpPr>
          <p:nvPr/>
        </p:nvSpPr>
        <p:spPr>
          <a:xfrm>
            <a:off x="658811" y="1075635"/>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What we did and how</a:t>
            </a:r>
            <a:endParaRPr lang="it-IT" sz="3000" b="1"/>
          </a:p>
        </p:txBody>
      </p:sp>
      <p:sp>
        <p:nvSpPr>
          <p:cNvPr id="12" name="Title 1">
            <a:extLst>
              <a:ext uri="{FF2B5EF4-FFF2-40B4-BE49-F238E27FC236}">
                <a16:creationId xmlns:a16="http://schemas.microsoft.com/office/drawing/2014/main" id="{1C7CF13F-3E41-49B4-9DA9-682FE6D53ED7}"/>
              </a:ext>
            </a:extLst>
          </p:cNvPr>
          <p:cNvSpPr>
            <a:spLocks noGrp="1"/>
          </p:cNvSpPr>
          <p:nvPr>
            <p:ph type="title"/>
          </p:nvPr>
        </p:nvSpPr>
        <p:spPr>
          <a:xfrm>
            <a:off x="658810" y="463881"/>
            <a:ext cx="9837251" cy="532800"/>
          </a:xfrm>
        </p:spPr>
        <p:txBody>
          <a:bodyPr>
            <a:normAutofit fontScale="90000"/>
          </a:bodyPr>
          <a:lstStyle/>
          <a:p>
            <a:r>
              <a:rPr lang="it-IT" b="1">
                <a:solidFill>
                  <a:srgbClr val="1377B5"/>
                </a:solidFill>
              </a:rPr>
              <a:t>Supernova </a:t>
            </a:r>
            <a:r>
              <a:rPr lang="it-IT" sz="2200" b="1">
                <a:solidFill>
                  <a:srgbClr val="1377B5"/>
                </a:solidFill>
              </a:rPr>
              <a:t>| Pavia, Italy </a:t>
            </a:r>
          </a:p>
        </p:txBody>
      </p:sp>
      <p:pic>
        <p:nvPicPr>
          <p:cNvPr id="6" name="Picture 5" descr="Diagram&#10;&#10;Description automatically generated with medium confidence">
            <a:extLst>
              <a:ext uri="{FF2B5EF4-FFF2-40B4-BE49-F238E27FC236}">
                <a16:creationId xmlns:a16="http://schemas.microsoft.com/office/drawing/2014/main" id="{6A841E24-D5E1-4CBD-B59B-8AEF818EB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596" y="722492"/>
            <a:ext cx="7394336" cy="5210456"/>
          </a:xfrm>
          <a:prstGeom prst="rect">
            <a:avLst/>
          </a:prstGeom>
        </p:spPr>
      </p:pic>
    </p:spTree>
    <p:extLst>
      <p:ext uri="{BB962C8B-B14F-4D97-AF65-F5344CB8AC3E}">
        <p14:creationId xmlns:p14="http://schemas.microsoft.com/office/powerpoint/2010/main" val="60972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940189"/>
            <a:ext cx="12192000" cy="5194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46319" y="319946"/>
            <a:ext cx="9021764" cy="532800"/>
          </a:xfrm>
        </p:spPr>
        <p:txBody>
          <a:bodyPr>
            <a:normAutofit fontScale="90000"/>
          </a:bodyPr>
          <a:lstStyle/>
          <a:p>
            <a:r>
              <a:rPr lang="it-IT" b="1" err="1">
                <a:solidFill>
                  <a:schemeClr val="bg1"/>
                </a:solidFill>
              </a:rPr>
              <a:t>Theme</a:t>
            </a:r>
            <a:r>
              <a:rPr lang="it-IT" b="1">
                <a:solidFill>
                  <a:schemeClr val="bg1"/>
                </a:solidFill>
              </a:rPr>
              <a:t> 3: </a:t>
            </a:r>
            <a:r>
              <a:rPr lang="it-IT" b="1" err="1">
                <a:solidFill>
                  <a:schemeClr val="bg1"/>
                </a:solidFill>
              </a:rPr>
              <a:t>Inclusion</a:t>
            </a:r>
            <a:endParaRPr lang="it-IT" b="1">
              <a:solidFill>
                <a:schemeClr val="bg1"/>
              </a:solidFill>
              <a:cs typeface="Calibri Light"/>
            </a:endParaRPr>
          </a:p>
        </p:txBody>
      </p:sp>
      <p:pic>
        <p:nvPicPr>
          <p:cNvPr id="11" name="Picture 10">
            <a:extLst>
              <a:ext uri="{FF2B5EF4-FFF2-40B4-BE49-F238E27FC236}">
                <a16:creationId xmlns:a16="http://schemas.microsoft.com/office/drawing/2014/main" id="{F18F3D16-F363-4ECB-A2CE-A3E83C9643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12581" y="940188"/>
            <a:ext cx="6026603" cy="5112740"/>
          </a:xfrm>
          <a:prstGeom prst="rect">
            <a:avLst/>
          </a:prstGeom>
        </p:spPr>
      </p:pic>
      <p:sp>
        <p:nvSpPr>
          <p:cNvPr id="2" name="Rectangle 1">
            <a:extLst>
              <a:ext uri="{FF2B5EF4-FFF2-40B4-BE49-F238E27FC236}">
                <a16:creationId xmlns:a16="http://schemas.microsoft.com/office/drawing/2014/main" id="{72B54834-47AA-4476-9AF7-7074CC354D6F}"/>
              </a:ext>
            </a:extLst>
          </p:cNvPr>
          <p:cNvSpPr/>
          <p:nvPr/>
        </p:nvSpPr>
        <p:spPr>
          <a:xfrm>
            <a:off x="723781" y="1497760"/>
            <a:ext cx="4014106" cy="1367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bject 3">
            <a:extLst>
              <a:ext uri="{FF2B5EF4-FFF2-40B4-BE49-F238E27FC236}">
                <a16:creationId xmlns:a16="http://schemas.microsoft.com/office/drawing/2014/main" id="{692697F4-C88A-4833-AE58-329492B1650A}"/>
              </a:ext>
            </a:extLst>
          </p:cNvPr>
          <p:cNvSpPr txBox="1"/>
          <p:nvPr/>
        </p:nvSpPr>
        <p:spPr>
          <a:xfrm>
            <a:off x="789095" y="1601485"/>
            <a:ext cx="3948792" cy="1120820"/>
          </a:xfrm>
          <a:prstGeom prst="rect">
            <a:avLst/>
          </a:prstGeom>
        </p:spPr>
        <p:txBody>
          <a:bodyPr vert="horz" wrap="square" lIns="0" tIns="12700" rIns="0" bIns="0" rtlCol="0" anchor="t">
            <a:spAutoFit/>
          </a:bodyPr>
          <a:lstStyle/>
          <a:p>
            <a:r>
              <a:rPr lang="en-US" spc="-5">
                <a:solidFill>
                  <a:srgbClr val="1377B5"/>
                </a:solidFill>
                <a:cs typeface="Times New Roman"/>
              </a:rPr>
              <a:t>Arup believes that co-creation process is the  enduring and systemic change created  within communities that leads to  improved quality of life for individuals.</a:t>
            </a:r>
          </a:p>
        </p:txBody>
      </p:sp>
    </p:spTree>
    <p:extLst>
      <p:ext uri="{BB962C8B-B14F-4D97-AF65-F5344CB8AC3E}">
        <p14:creationId xmlns:p14="http://schemas.microsoft.com/office/powerpoint/2010/main" val="151671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219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58810" y="419881"/>
            <a:ext cx="9837251" cy="532800"/>
          </a:xfrm>
        </p:spPr>
        <p:txBody>
          <a:bodyPr>
            <a:normAutofit fontScale="90000"/>
          </a:bodyPr>
          <a:lstStyle/>
          <a:p>
            <a:r>
              <a:rPr lang="it-IT" b="1">
                <a:solidFill>
                  <a:srgbClr val="1377B5"/>
                </a:solidFill>
              </a:rPr>
              <a:t>Cankaya Healthy Streets Project</a:t>
            </a:r>
            <a:r>
              <a:rPr lang="it-IT" sz="2200" b="1">
                <a:solidFill>
                  <a:srgbClr val="1377B5"/>
                </a:solidFill>
              </a:rPr>
              <a:t>| Ankara, Turkey</a:t>
            </a:r>
          </a:p>
        </p:txBody>
      </p:sp>
      <p:sp>
        <p:nvSpPr>
          <p:cNvPr id="7" name="Title 1">
            <a:extLst>
              <a:ext uri="{FF2B5EF4-FFF2-40B4-BE49-F238E27FC236}">
                <a16:creationId xmlns:a16="http://schemas.microsoft.com/office/drawing/2014/main" id="{411E3258-374C-4E9C-A729-9C56DA3D6A3B}"/>
              </a:ext>
            </a:extLst>
          </p:cNvPr>
          <p:cNvSpPr txBox="1">
            <a:spLocks/>
          </p:cNvSpPr>
          <p:nvPr/>
        </p:nvSpPr>
        <p:spPr>
          <a:xfrm>
            <a:off x="658811" y="1040770"/>
            <a:ext cx="4134840"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The project at a glance </a:t>
            </a:r>
            <a:endParaRPr lang="it-IT" sz="3000" b="1"/>
          </a:p>
        </p:txBody>
      </p:sp>
      <p:pic>
        <p:nvPicPr>
          <p:cNvPr id="12" name="Picture 3" descr="A picture containing tree, outdoor, road, way&#10;&#10;Description automatically generated">
            <a:extLst>
              <a:ext uri="{FF2B5EF4-FFF2-40B4-BE49-F238E27FC236}">
                <a16:creationId xmlns:a16="http://schemas.microsoft.com/office/drawing/2014/main" id="{82386568-F361-487F-9554-493CF211191A}"/>
              </a:ext>
            </a:extLst>
          </p:cNvPr>
          <p:cNvPicPr>
            <a:picLocks noChangeAspect="1"/>
          </p:cNvPicPr>
          <p:nvPr/>
        </p:nvPicPr>
        <p:blipFill rotWithShape="1">
          <a:blip r:embed="rId4"/>
          <a:srcRect t="11311" r="131" b="-257"/>
          <a:stretch/>
        </p:blipFill>
        <p:spPr>
          <a:xfrm>
            <a:off x="1320931" y="1712881"/>
            <a:ext cx="9523250" cy="4328390"/>
          </a:xfrm>
          <a:prstGeom prst="rect">
            <a:avLst/>
          </a:prstGeom>
        </p:spPr>
      </p:pic>
      <p:sp>
        <p:nvSpPr>
          <p:cNvPr id="11" name="Rectangle 10">
            <a:extLst>
              <a:ext uri="{FF2B5EF4-FFF2-40B4-BE49-F238E27FC236}">
                <a16:creationId xmlns:a16="http://schemas.microsoft.com/office/drawing/2014/main" id="{72058186-06CD-0A7A-C575-271EA418D6A0}"/>
              </a:ext>
            </a:extLst>
          </p:cNvPr>
          <p:cNvSpPr/>
          <p:nvPr/>
        </p:nvSpPr>
        <p:spPr>
          <a:xfrm>
            <a:off x="1325206" y="1708956"/>
            <a:ext cx="3795601" cy="930468"/>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b="1">
                <a:solidFill>
                  <a:schemeClr val="bg1"/>
                </a:solidFill>
                <a:cs typeface="Calibri"/>
              </a:rPr>
              <a:t>A city for everyone: sustainability and inclusion drive the downtown Ankara redesign vision.</a:t>
            </a:r>
            <a:endParaRPr lang="en-US">
              <a:solidFill>
                <a:schemeClr val="bg1"/>
              </a:solidFill>
              <a:cs typeface="Calibri" panose="020F0502020204030204"/>
            </a:endParaRPr>
          </a:p>
        </p:txBody>
      </p:sp>
    </p:spTree>
    <p:extLst>
      <p:ext uri="{BB962C8B-B14F-4D97-AF65-F5344CB8AC3E}">
        <p14:creationId xmlns:p14="http://schemas.microsoft.com/office/powerpoint/2010/main" val="2289943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557"/>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Title 1">
            <a:extLst>
              <a:ext uri="{FF2B5EF4-FFF2-40B4-BE49-F238E27FC236}">
                <a16:creationId xmlns:a16="http://schemas.microsoft.com/office/drawing/2014/main" id="{4B9569B7-B6DC-4D8D-B421-CC90DB43AE43}"/>
              </a:ext>
            </a:extLst>
          </p:cNvPr>
          <p:cNvSpPr>
            <a:spLocks noGrp="1"/>
          </p:cNvSpPr>
          <p:nvPr>
            <p:ph type="title"/>
          </p:nvPr>
        </p:nvSpPr>
        <p:spPr>
          <a:xfrm>
            <a:off x="658810" y="429763"/>
            <a:ext cx="9837251" cy="532800"/>
          </a:xfrm>
        </p:spPr>
        <p:txBody>
          <a:bodyPr>
            <a:normAutofit fontScale="90000"/>
          </a:bodyPr>
          <a:lstStyle/>
          <a:p>
            <a:r>
              <a:rPr lang="it-IT" b="1">
                <a:solidFill>
                  <a:srgbClr val="1377B5"/>
                </a:solidFill>
              </a:rPr>
              <a:t>Cankaya Healthy Streets Project</a:t>
            </a:r>
            <a:r>
              <a:rPr lang="it-IT" sz="2200" b="1">
                <a:solidFill>
                  <a:srgbClr val="1377B5"/>
                </a:solidFill>
              </a:rPr>
              <a:t>| Ankara, Turkey</a:t>
            </a:r>
          </a:p>
        </p:txBody>
      </p:sp>
      <p:sp>
        <p:nvSpPr>
          <p:cNvPr id="15" name="Title 1">
            <a:extLst>
              <a:ext uri="{FF2B5EF4-FFF2-40B4-BE49-F238E27FC236}">
                <a16:creationId xmlns:a16="http://schemas.microsoft.com/office/drawing/2014/main" id="{02976C20-01B3-4C0F-9045-EB30754004B8}"/>
              </a:ext>
            </a:extLst>
          </p:cNvPr>
          <p:cNvSpPr txBox="1">
            <a:spLocks/>
          </p:cNvSpPr>
          <p:nvPr/>
        </p:nvSpPr>
        <p:spPr>
          <a:xfrm>
            <a:off x="670184" y="1075636"/>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What we did and how</a:t>
            </a:r>
            <a:endParaRPr lang="it-IT" sz="3000" b="1"/>
          </a:p>
        </p:txBody>
      </p:sp>
      <p:sp>
        <p:nvSpPr>
          <p:cNvPr id="16" name="TextBox 15">
            <a:extLst>
              <a:ext uri="{FF2B5EF4-FFF2-40B4-BE49-F238E27FC236}">
                <a16:creationId xmlns:a16="http://schemas.microsoft.com/office/drawing/2014/main" id="{17DD99A9-1E7E-41BF-84AF-1C48D9CD044A}"/>
              </a:ext>
            </a:extLst>
          </p:cNvPr>
          <p:cNvSpPr txBox="1"/>
          <p:nvPr/>
        </p:nvSpPr>
        <p:spPr>
          <a:xfrm>
            <a:off x="3048000" y="3058067"/>
            <a:ext cx="6096000" cy="369332"/>
          </a:xfrm>
          <a:prstGeom prst="rect">
            <a:avLst/>
          </a:prstGeom>
          <a:noFill/>
        </p:spPr>
        <p:txBody>
          <a:bodyPr wrap="square">
            <a:spAutoFit/>
          </a:bodyPr>
          <a:lstStyle/>
          <a:p>
            <a:r>
              <a:rPr lang="en-IE" b="0" i="0">
                <a:solidFill>
                  <a:srgbClr val="000000"/>
                </a:solidFill>
                <a:effectLst/>
                <a:latin typeface="Times New Roman" panose="02020603050405020304" pitchFamily="18" charset="0"/>
              </a:rPr>
              <a:t> </a:t>
            </a:r>
            <a:endParaRPr lang="en-IE"/>
          </a:p>
        </p:txBody>
      </p:sp>
      <p:grpSp>
        <p:nvGrpSpPr>
          <p:cNvPr id="17" name="Group 16">
            <a:extLst>
              <a:ext uri="{FF2B5EF4-FFF2-40B4-BE49-F238E27FC236}">
                <a16:creationId xmlns:a16="http://schemas.microsoft.com/office/drawing/2014/main" id="{BE44BB95-8A2A-4D5E-8C80-B4A355FA2DEB}"/>
              </a:ext>
            </a:extLst>
          </p:cNvPr>
          <p:cNvGrpSpPr/>
          <p:nvPr/>
        </p:nvGrpSpPr>
        <p:grpSpPr>
          <a:xfrm>
            <a:off x="4465120" y="1823867"/>
            <a:ext cx="6942335" cy="3749909"/>
            <a:chOff x="4731027" y="2390147"/>
            <a:chExt cx="7173721" cy="3846777"/>
          </a:xfrm>
        </p:grpSpPr>
        <p:pic>
          <p:nvPicPr>
            <p:cNvPr id="18" name="Picture 17" descr="A group of people sitting at a table&#10;&#10;Description automatically generated with low confidence">
              <a:extLst>
                <a:ext uri="{FF2B5EF4-FFF2-40B4-BE49-F238E27FC236}">
                  <a16:creationId xmlns:a16="http://schemas.microsoft.com/office/drawing/2014/main" id="{59E7C5EC-4BA8-4B28-A09B-0A6AD81815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3" r="7055"/>
            <a:stretch/>
          </p:blipFill>
          <p:spPr>
            <a:xfrm>
              <a:off x="4731027" y="2390147"/>
              <a:ext cx="4299474" cy="3846070"/>
            </a:xfrm>
            <a:prstGeom prst="rect">
              <a:avLst/>
            </a:prstGeom>
          </p:spPr>
        </p:pic>
        <p:pic>
          <p:nvPicPr>
            <p:cNvPr id="19" name="Picture 18" descr="A group of people sitting around a table playing cards&#10;&#10;Description automatically generated with medium confidence">
              <a:extLst>
                <a:ext uri="{FF2B5EF4-FFF2-40B4-BE49-F238E27FC236}">
                  <a16:creationId xmlns:a16="http://schemas.microsoft.com/office/drawing/2014/main" id="{DB31CA82-C075-4150-AC5B-39AA805CD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471" y="2390854"/>
              <a:ext cx="2782362" cy="2087850"/>
            </a:xfrm>
            <a:prstGeom prst="rect">
              <a:avLst/>
            </a:prstGeom>
          </p:spPr>
        </p:pic>
        <p:pic>
          <p:nvPicPr>
            <p:cNvPr id="20" name="Picture 19" descr="A group of women sitting at a table&#10;&#10;Description automatically generated with medium confidence">
              <a:extLst>
                <a:ext uri="{FF2B5EF4-FFF2-40B4-BE49-F238E27FC236}">
                  <a16:creationId xmlns:a16="http://schemas.microsoft.com/office/drawing/2014/main" id="{98329EE4-EC9A-44CE-AB44-DEF190725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86" y="4531862"/>
              <a:ext cx="2783362" cy="1705062"/>
            </a:xfrm>
            <a:prstGeom prst="rect">
              <a:avLst/>
            </a:prstGeom>
          </p:spPr>
        </p:pic>
      </p:grpSp>
      <p:sp>
        <p:nvSpPr>
          <p:cNvPr id="21" name="Inhaltsplatzhalter 4">
            <a:extLst>
              <a:ext uri="{FF2B5EF4-FFF2-40B4-BE49-F238E27FC236}">
                <a16:creationId xmlns:a16="http://schemas.microsoft.com/office/drawing/2014/main" id="{863819C8-33A6-474F-B69B-DD46D27A4BBC}"/>
              </a:ext>
            </a:extLst>
          </p:cNvPr>
          <p:cNvSpPr>
            <a:spLocks noGrp="1"/>
          </p:cNvSpPr>
          <p:nvPr>
            <p:ph idx="1"/>
          </p:nvPr>
        </p:nvSpPr>
        <p:spPr>
          <a:xfrm>
            <a:off x="613317" y="1825256"/>
            <a:ext cx="3735131" cy="4351338"/>
          </a:xfrm>
        </p:spPr>
        <p:txBody>
          <a:bodyPr vert="horz" lIns="91440" tIns="45720" rIns="91440" bIns="45720" rtlCol="0" anchor="t">
            <a:normAutofit/>
          </a:bodyPr>
          <a:lstStyle/>
          <a:p>
            <a:pPr marL="285750" indent="-285750">
              <a:lnSpc>
                <a:spcPct val="100000"/>
              </a:lnSpc>
              <a:spcBef>
                <a:spcPts val="0"/>
              </a:spcBef>
            </a:pPr>
            <a:r>
              <a:rPr lang="en-US" sz="1500" spc="-5">
                <a:cs typeface="Times New Roman"/>
              </a:rPr>
              <a:t>Community involvement &amp; trainings </a:t>
            </a:r>
          </a:p>
          <a:p>
            <a:pPr marL="285750" indent="-285750">
              <a:lnSpc>
                <a:spcPct val="100000"/>
              </a:lnSpc>
              <a:spcBef>
                <a:spcPts val="0"/>
              </a:spcBef>
            </a:pPr>
            <a:endParaRPr lang="en-US" sz="1500" spc="-5">
              <a:cs typeface="Times New Roman"/>
            </a:endParaRPr>
          </a:p>
          <a:p>
            <a:pPr marL="285750" indent="-285750">
              <a:lnSpc>
                <a:spcPct val="100000"/>
              </a:lnSpc>
              <a:spcBef>
                <a:spcPts val="0"/>
              </a:spcBef>
            </a:pPr>
            <a:r>
              <a:rPr lang="en-US" sz="1500" spc="-5">
                <a:cs typeface="Times New Roman"/>
              </a:rPr>
              <a:t>Collaboration workshops with Municipality</a:t>
            </a:r>
          </a:p>
          <a:p>
            <a:pPr marL="285750" indent="-285750">
              <a:lnSpc>
                <a:spcPct val="100000"/>
              </a:lnSpc>
              <a:spcBef>
                <a:spcPts val="0"/>
              </a:spcBef>
            </a:pPr>
            <a:endParaRPr lang="en-US" sz="1500" spc="-5">
              <a:cs typeface="Times New Roman"/>
            </a:endParaRPr>
          </a:p>
          <a:p>
            <a:pPr marL="285750" indent="-285750">
              <a:lnSpc>
                <a:spcPct val="100000"/>
              </a:lnSpc>
              <a:spcBef>
                <a:spcPts val="0"/>
              </a:spcBef>
            </a:pPr>
            <a:r>
              <a:rPr lang="en-US" sz="1500" spc="-5">
                <a:cs typeface="Times New Roman"/>
              </a:rPr>
              <a:t>Co-inclusive design with inhabitants  </a:t>
            </a:r>
          </a:p>
          <a:p>
            <a:pPr marL="285750" indent="-285750">
              <a:lnSpc>
                <a:spcPct val="100000"/>
              </a:lnSpc>
              <a:spcBef>
                <a:spcPts val="0"/>
              </a:spcBef>
            </a:pPr>
            <a:endParaRPr lang="en-US" sz="1500" spc="-5">
              <a:cs typeface="Times New Roman"/>
            </a:endParaRPr>
          </a:p>
          <a:p>
            <a:pPr marL="285750" indent="-285750">
              <a:lnSpc>
                <a:spcPct val="100000"/>
              </a:lnSpc>
              <a:spcBef>
                <a:spcPts val="0"/>
              </a:spcBef>
            </a:pPr>
            <a:r>
              <a:rPr lang="en-US" sz="1500" spc="-5">
                <a:cs typeface="Times New Roman"/>
              </a:rPr>
              <a:t>Safe and accessible public spaces for all</a:t>
            </a:r>
          </a:p>
          <a:p>
            <a:pPr marL="285750" indent="-285750">
              <a:lnSpc>
                <a:spcPct val="100000"/>
              </a:lnSpc>
              <a:spcBef>
                <a:spcPts val="0"/>
              </a:spcBef>
            </a:pPr>
            <a:endParaRPr lang="en-US" sz="1500" spc="-5">
              <a:cs typeface="Times New Roman"/>
            </a:endParaRPr>
          </a:p>
          <a:p>
            <a:pPr marL="285750" indent="-285750">
              <a:lnSpc>
                <a:spcPct val="100000"/>
              </a:lnSpc>
              <a:spcBef>
                <a:spcPts val="0"/>
              </a:spcBef>
            </a:pPr>
            <a:r>
              <a:rPr lang="en-US" sz="1500" spc="-5">
                <a:cs typeface="Times New Roman"/>
              </a:rPr>
              <a:t>Coinherence with UNSGD’s goals </a:t>
            </a:r>
          </a:p>
          <a:p>
            <a:pPr marL="285750" indent="-285750">
              <a:lnSpc>
                <a:spcPct val="100000"/>
              </a:lnSpc>
              <a:spcBef>
                <a:spcPts val="0"/>
              </a:spcBef>
            </a:pPr>
            <a:endParaRPr lang="en-US" sz="1500" spc="-5">
              <a:cs typeface="Times New Roman"/>
            </a:endParaRPr>
          </a:p>
          <a:p>
            <a:pPr marL="285750" indent="-285750">
              <a:lnSpc>
                <a:spcPct val="100000"/>
              </a:lnSpc>
              <a:spcBef>
                <a:spcPts val="0"/>
              </a:spcBef>
            </a:pPr>
            <a:r>
              <a:rPr lang="en-US" sz="1500" spc="-5">
                <a:cs typeface="Times New Roman"/>
              </a:rPr>
              <a:t>Gender equality &amp; social inclusion </a:t>
            </a:r>
          </a:p>
          <a:p>
            <a:endParaRPr lang="de-AT" sz="1500">
              <a:ea typeface="Calibri"/>
              <a:cs typeface="Calibri"/>
            </a:endParaRPr>
          </a:p>
        </p:txBody>
      </p:sp>
    </p:spTree>
    <p:extLst>
      <p:ext uri="{BB962C8B-B14F-4D97-AF65-F5344CB8AC3E}">
        <p14:creationId xmlns:p14="http://schemas.microsoft.com/office/powerpoint/2010/main" val="2728609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descr="A picture containing building, outdoor, sky, road&#10;&#10;Description automatically generated">
            <a:extLst>
              <a:ext uri="{FF2B5EF4-FFF2-40B4-BE49-F238E27FC236}">
                <a16:creationId xmlns:a16="http://schemas.microsoft.com/office/drawing/2014/main" id="{77A091D3-EF24-4FFB-8A3B-829A4F643583}"/>
              </a:ext>
            </a:extLst>
          </p:cNvPr>
          <p:cNvPicPr>
            <a:picLocks noChangeAspect="1"/>
          </p:cNvPicPr>
          <p:nvPr/>
        </p:nvPicPr>
        <p:blipFill rotWithShape="1">
          <a:blip r:embed="rId4">
            <a:extLst>
              <a:ext uri="{28A0092B-C50C-407E-A947-70E740481C1C}">
                <a14:useLocalDpi xmlns:a14="http://schemas.microsoft.com/office/drawing/2010/main" val="0"/>
              </a:ext>
            </a:extLst>
          </a:blip>
          <a:srcRect t="36970" r="-126" b="35273"/>
          <a:stretch/>
        </p:blipFill>
        <p:spPr>
          <a:xfrm>
            <a:off x="735062" y="1939519"/>
            <a:ext cx="11066734" cy="4076028"/>
          </a:xfrm>
          <a:prstGeom prst="rect">
            <a:avLst/>
          </a:prstGeom>
        </p:spPr>
      </p:pic>
      <p:sp>
        <p:nvSpPr>
          <p:cNvPr id="2" name="Rectangle 1">
            <a:extLst>
              <a:ext uri="{FF2B5EF4-FFF2-40B4-BE49-F238E27FC236}">
                <a16:creationId xmlns:a16="http://schemas.microsoft.com/office/drawing/2014/main" id="{9DD8CC9F-9221-4CD7-9B53-07ADE74D5CF5}"/>
              </a:ext>
            </a:extLst>
          </p:cNvPr>
          <p:cNvSpPr/>
          <p:nvPr/>
        </p:nvSpPr>
        <p:spPr>
          <a:xfrm>
            <a:off x="733803" y="1949209"/>
            <a:ext cx="3625004" cy="873862"/>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58810" y="657225"/>
            <a:ext cx="9837251" cy="532800"/>
          </a:xfrm>
        </p:spPr>
        <p:txBody>
          <a:bodyPr>
            <a:normAutofit fontScale="90000"/>
          </a:bodyPr>
          <a:lstStyle/>
          <a:p>
            <a:r>
              <a:rPr lang="it-IT" b="1" err="1">
                <a:solidFill>
                  <a:srgbClr val="1377B5"/>
                </a:solidFill>
              </a:rPr>
              <a:t>Reclaiming</a:t>
            </a:r>
            <a:r>
              <a:rPr lang="it-IT" b="1">
                <a:solidFill>
                  <a:srgbClr val="1377B5"/>
                </a:solidFill>
              </a:rPr>
              <a:t> Play in Cities </a:t>
            </a:r>
            <a:r>
              <a:rPr lang="it-IT" sz="2200" b="1">
                <a:solidFill>
                  <a:srgbClr val="1377B5"/>
                </a:solidFill>
              </a:rPr>
              <a:t>| Rogoredo, Milan, </a:t>
            </a:r>
            <a:r>
              <a:rPr lang="it-IT" sz="2200" b="1" err="1">
                <a:solidFill>
                  <a:srgbClr val="1377B5"/>
                </a:solidFill>
              </a:rPr>
              <a:t>Italy</a:t>
            </a:r>
            <a:r>
              <a:rPr lang="it-IT" sz="2200" b="1">
                <a:solidFill>
                  <a:srgbClr val="1377B5"/>
                </a:solidFill>
              </a:rPr>
              <a:t> </a:t>
            </a:r>
          </a:p>
        </p:txBody>
      </p:sp>
      <p:sp>
        <p:nvSpPr>
          <p:cNvPr id="7" name="Title 1">
            <a:extLst>
              <a:ext uri="{FF2B5EF4-FFF2-40B4-BE49-F238E27FC236}">
                <a16:creationId xmlns:a16="http://schemas.microsoft.com/office/drawing/2014/main" id="{411E3258-374C-4E9C-A729-9C56DA3D6A3B}"/>
              </a:ext>
            </a:extLst>
          </p:cNvPr>
          <p:cNvSpPr txBox="1">
            <a:spLocks/>
          </p:cNvSpPr>
          <p:nvPr/>
        </p:nvSpPr>
        <p:spPr>
          <a:xfrm>
            <a:off x="658811" y="1303098"/>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The project at a glance </a:t>
            </a:r>
            <a:endParaRPr lang="it-IT" sz="3000" b="1"/>
          </a:p>
        </p:txBody>
      </p:sp>
      <p:sp>
        <p:nvSpPr>
          <p:cNvPr id="13" name="object 3">
            <a:extLst>
              <a:ext uri="{FF2B5EF4-FFF2-40B4-BE49-F238E27FC236}">
                <a16:creationId xmlns:a16="http://schemas.microsoft.com/office/drawing/2014/main" id="{92EA0ACF-FFDF-4134-8BF1-D6DB9227BA0A}"/>
              </a:ext>
            </a:extLst>
          </p:cNvPr>
          <p:cNvSpPr txBox="1"/>
          <p:nvPr/>
        </p:nvSpPr>
        <p:spPr>
          <a:xfrm>
            <a:off x="804560" y="1995309"/>
            <a:ext cx="3625004" cy="1305486"/>
          </a:xfrm>
          <a:prstGeom prst="rect">
            <a:avLst/>
          </a:prstGeom>
        </p:spPr>
        <p:txBody>
          <a:bodyPr vert="horz" wrap="square" lIns="0" tIns="12700" rIns="0" bIns="0" rtlCol="0" anchor="t">
            <a:spAutoFit/>
          </a:bodyPr>
          <a:lstStyle/>
          <a:p>
            <a:pPr marL="0" indent="0">
              <a:buNone/>
            </a:pPr>
            <a:r>
              <a:rPr lang="en-US" b="1" spc="-5">
                <a:solidFill>
                  <a:schemeClr val="bg1"/>
                </a:solidFill>
                <a:cs typeface="Times New Roman"/>
              </a:rPr>
              <a:t>A pilot project within the neighbourhood to experiment the creation of the first Milan Play Street.</a:t>
            </a:r>
          </a:p>
          <a:p>
            <a:pPr marL="0" indent="0">
              <a:buNone/>
            </a:pPr>
            <a:endParaRPr lang="en-US" spc="-5">
              <a:solidFill>
                <a:schemeClr val="tx2"/>
              </a:solidFill>
              <a:latin typeface="Times New Roman"/>
              <a:cs typeface="Times New Roman"/>
            </a:endParaRPr>
          </a:p>
          <a:p>
            <a:pPr indent="0">
              <a:buNone/>
            </a:pPr>
            <a:endParaRPr lang="en-US" sz="1200" spc="-5">
              <a:solidFill>
                <a:srgbClr val="333333"/>
              </a:solidFill>
              <a:cs typeface="Times New Roman"/>
            </a:endParaRPr>
          </a:p>
        </p:txBody>
      </p:sp>
    </p:spTree>
    <p:extLst>
      <p:ext uri="{BB962C8B-B14F-4D97-AF65-F5344CB8AC3E}">
        <p14:creationId xmlns:p14="http://schemas.microsoft.com/office/powerpoint/2010/main" val="2608338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3788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1" descr="A picture containing tree, outdoor, person, ground&#10;&#10;Description automatically generated">
            <a:extLst>
              <a:ext uri="{FF2B5EF4-FFF2-40B4-BE49-F238E27FC236}">
                <a16:creationId xmlns:a16="http://schemas.microsoft.com/office/drawing/2014/main" id="{4A0431D6-8147-4E7D-8A54-C85D081167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83" b="3014"/>
          <a:stretch/>
        </p:blipFill>
        <p:spPr>
          <a:xfrm>
            <a:off x="1" y="-75204"/>
            <a:ext cx="5042262" cy="6943834"/>
          </a:xfrm>
          <a:prstGeom prst="rect">
            <a:avLst/>
          </a:prstGeom>
        </p:spPr>
      </p:pic>
      <p:pic>
        <p:nvPicPr>
          <p:cNvPr id="15" name="Picture 14" descr="A group of people sitting at tables outside a building&#10;&#10;Description automatically generated with medium confidence">
            <a:extLst>
              <a:ext uri="{FF2B5EF4-FFF2-40B4-BE49-F238E27FC236}">
                <a16:creationId xmlns:a16="http://schemas.microsoft.com/office/drawing/2014/main" id="{10A78051-133D-436B-A7E4-9C891EB369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6" t="513" r="27795" b="5717"/>
          <a:stretch/>
        </p:blipFill>
        <p:spPr>
          <a:xfrm>
            <a:off x="5155475" y="-71846"/>
            <a:ext cx="7036525" cy="6929846"/>
          </a:xfrm>
          <a:prstGeom prst="rect">
            <a:avLst/>
          </a:prstGeom>
        </p:spPr>
      </p:pic>
    </p:spTree>
    <p:extLst>
      <p:ext uri="{BB962C8B-B14F-4D97-AF65-F5344CB8AC3E}">
        <p14:creationId xmlns:p14="http://schemas.microsoft.com/office/powerpoint/2010/main" val="2276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219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bject 3">
            <a:extLst>
              <a:ext uri="{FF2B5EF4-FFF2-40B4-BE49-F238E27FC236}">
                <a16:creationId xmlns:a16="http://schemas.microsoft.com/office/drawing/2014/main" id="{D3209D25-CB8C-4C92-B291-7306FFBA7BB7}"/>
              </a:ext>
            </a:extLst>
          </p:cNvPr>
          <p:cNvSpPr txBox="1"/>
          <p:nvPr/>
        </p:nvSpPr>
        <p:spPr>
          <a:xfrm>
            <a:off x="747055" y="1789747"/>
            <a:ext cx="3419500" cy="3475310"/>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US" sz="1500" spc="-5">
                <a:cs typeface="Times New Roman"/>
              </a:rPr>
              <a:t>Global non-profit coalition</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 Research’s participated process</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Opportunities and criticalities of play in Rogoredo neighborhood</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Guidelines to increase the role and value of play for children and all the community</a:t>
            </a:r>
          </a:p>
          <a:p>
            <a:pPr marL="285750" indent="-285750">
              <a:buFont typeface="Arial" panose="020B0604020202020204" pitchFamily="34" charset="0"/>
              <a:buChar char="•"/>
            </a:pPr>
            <a:endParaRPr lang="en-US" sz="1500" spc="-5">
              <a:cs typeface="Times New Roman"/>
            </a:endParaRPr>
          </a:p>
          <a:p>
            <a:pPr marL="285750" indent="-285750">
              <a:buFont typeface="Arial" panose="020B0604020202020204" pitchFamily="34" charset="0"/>
              <a:buChar char="•"/>
            </a:pPr>
            <a:r>
              <a:rPr lang="en-US" sz="1500" spc="-5">
                <a:cs typeface="Times New Roman"/>
              </a:rPr>
              <a:t>Community engagement activities, such as surveys, interviews, focus groups, workshop etc.</a:t>
            </a:r>
          </a:p>
          <a:p>
            <a:pPr marL="285750" indent="-285750">
              <a:buFont typeface="Arial" panose="020B0604020202020204" pitchFamily="34" charset="0"/>
              <a:buChar char="•"/>
            </a:pPr>
            <a:endParaRPr lang="en-US" sz="1500" spc="-5">
              <a:solidFill>
                <a:schemeClr val="tx2"/>
              </a:solidFill>
              <a:latin typeface="Times New Roman"/>
              <a:cs typeface="Times New Roman"/>
            </a:endParaRPr>
          </a:p>
        </p:txBody>
      </p:sp>
      <p:pic>
        <p:nvPicPr>
          <p:cNvPr id="11" name="Picture 10" descr="Engineering drawing&#10;&#10;Description automatically generated">
            <a:extLst>
              <a:ext uri="{FF2B5EF4-FFF2-40B4-BE49-F238E27FC236}">
                <a16:creationId xmlns:a16="http://schemas.microsoft.com/office/drawing/2014/main" id="{7965232E-0C08-4582-A41F-EF7B41BAB753}"/>
              </a:ext>
            </a:extLst>
          </p:cNvPr>
          <p:cNvPicPr>
            <a:picLocks noChangeAspect="1"/>
          </p:cNvPicPr>
          <p:nvPr/>
        </p:nvPicPr>
        <p:blipFill rotWithShape="1">
          <a:blip r:embed="rId4">
            <a:extLst>
              <a:ext uri="{28A0092B-C50C-407E-A947-70E740481C1C}">
                <a14:useLocalDpi xmlns:a14="http://schemas.microsoft.com/office/drawing/2010/main" val="0"/>
              </a:ext>
            </a:extLst>
          </a:blip>
          <a:srcRect b="1431"/>
          <a:stretch/>
        </p:blipFill>
        <p:spPr>
          <a:xfrm>
            <a:off x="8333110" y="1642648"/>
            <a:ext cx="3200079" cy="4222147"/>
          </a:xfrm>
          <a:prstGeom prst="rect">
            <a:avLst/>
          </a:prstGeom>
        </p:spPr>
      </p:pic>
      <p:sp>
        <p:nvSpPr>
          <p:cNvPr id="14" name="Title 1">
            <a:extLst>
              <a:ext uri="{FF2B5EF4-FFF2-40B4-BE49-F238E27FC236}">
                <a16:creationId xmlns:a16="http://schemas.microsoft.com/office/drawing/2014/main" id="{4B9569B7-B6DC-4D8D-B421-CC90DB43AE43}"/>
              </a:ext>
            </a:extLst>
          </p:cNvPr>
          <p:cNvSpPr>
            <a:spLocks noGrp="1"/>
          </p:cNvSpPr>
          <p:nvPr>
            <p:ph type="title"/>
          </p:nvPr>
        </p:nvSpPr>
        <p:spPr>
          <a:xfrm>
            <a:off x="658810" y="452509"/>
            <a:ext cx="9837251" cy="532800"/>
          </a:xfrm>
        </p:spPr>
        <p:txBody>
          <a:bodyPr>
            <a:normAutofit fontScale="90000"/>
          </a:bodyPr>
          <a:lstStyle/>
          <a:p>
            <a:r>
              <a:rPr lang="it-IT" b="1" err="1">
                <a:solidFill>
                  <a:srgbClr val="1377B5"/>
                </a:solidFill>
              </a:rPr>
              <a:t>Reclaiming</a:t>
            </a:r>
            <a:r>
              <a:rPr lang="it-IT" b="1">
                <a:solidFill>
                  <a:srgbClr val="1377B5"/>
                </a:solidFill>
              </a:rPr>
              <a:t> Play in Cities </a:t>
            </a:r>
            <a:r>
              <a:rPr lang="it-IT" sz="2200" b="1">
                <a:solidFill>
                  <a:srgbClr val="1377B5"/>
                </a:solidFill>
              </a:rPr>
              <a:t>| Rogoredo, Milan, </a:t>
            </a:r>
            <a:r>
              <a:rPr lang="it-IT" sz="2200" b="1" err="1">
                <a:solidFill>
                  <a:srgbClr val="1377B5"/>
                </a:solidFill>
              </a:rPr>
              <a:t>Italy</a:t>
            </a:r>
            <a:r>
              <a:rPr lang="it-IT" sz="2200" b="1">
                <a:solidFill>
                  <a:srgbClr val="1377B5"/>
                </a:solidFill>
              </a:rPr>
              <a:t> </a:t>
            </a:r>
          </a:p>
        </p:txBody>
      </p:sp>
      <p:sp>
        <p:nvSpPr>
          <p:cNvPr id="15" name="Title 1">
            <a:extLst>
              <a:ext uri="{FF2B5EF4-FFF2-40B4-BE49-F238E27FC236}">
                <a16:creationId xmlns:a16="http://schemas.microsoft.com/office/drawing/2014/main" id="{02976C20-01B3-4C0F-9045-EB30754004B8}"/>
              </a:ext>
            </a:extLst>
          </p:cNvPr>
          <p:cNvSpPr txBox="1">
            <a:spLocks/>
          </p:cNvSpPr>
          <p:nvPr/>
        </p:nvSpPr>
        <p:spPr>
          <a:xfrm>
            <a:off x="658811" y="1121128"/>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What we did and how</a:t>
            </a:r>
            <a:endParaRPr lang="it-IT" sz="3000" b="1"/>
          </a:p>
        </p:txBody>
      </p:sp>
      <p:pic>
        <p:nvPicPr>
          <p:cNvPr id="9" name="Picture 8" descr="Map&#10;&#10;Description automatically generated">
            <a:extLst>
              <a:ext uri="{FF2B5EF4-FFF2-40B4-BE49-F238E27FC236}">
                <a16:creationId xmlns:a16="http://schemas.microsoft.com/office/drawing/2014/main" id="{296F0A71-AA89-47D4-A1BE-7274F965DCD6}"/>
              </a:ext>
            </a:extLst>
          </p:cNvPr>
          <p:cNvPicPr>
            <a:picLocks noChangeAspect="1"/>
          </p:cNvPicPr>
          <p:nvPr/>
        </p:nvPicPr>
        <p:blipFill rotWithShape="1">
          <a:blip r:embed="rId5">
            <a:extLst>
              <a:ext uri="{28A0092B-C50C-407E-A947-70E740481C1C}">
                <a14:useLocalDpi xmlns:a14="http://schemas.microsoft.com/office/drawing/2010/main" val="0"/>
              </a:ext>
            </a:extLst>
          </a:blip>
          <a:srcRect l="1172" t="11357" b="12337"/>
          <a:stretch/>
        </p:blipFill>
        <p:spPr>
          <a:xfrm>
            <a:off x="4585478" y="1742702"/>
            <a:ext cx="3790035" cy="4122093"/>
          </a:xfrm>
          <a:prstGeom prst="rect">
            <a:avLst/>
          </a:prstGeom>
        </p:spPr>
      </p:pic>
    </p:spTree>
    <p:extLst>
      <p:ext uri="{BB962C8B-B14F-4D97-AF65-F5344CB8AC3E}">
        <p14:creationId xmlns:p14="http://schemas.microsoft.com/office/powerpoint/2010/main" val="2290429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riding bikes on a path in a park&#10;&#10;Description automatically generated with medium confidence">
            <a:extLst>
              <a:ext uri="{FF2B5EF4-FFF2-40B4-BE49-F238E27FC236}">
                <a16:creationId xmlns:a16="http://schemas.microsoft.com/office/drawing/2014/main" id="{807FD6EF-E5D3-48B4-B791-749A5AD56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200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ove ar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0" y="-3714"/>
            <a:ext cx="12192000" cy="6861713"/>
          </a:xfrm>
        </p:spPr>
      </p:pic>
      <p:sp>
        <p:nvSpPr>
          <p:cNvPr id="2" name="Title 1"/>
          <p:cNvSpPr>
            <a:spLocks noGrp="1"/>
          </p:cNvSpPr>
          <p:nvPr>
            <p:ph type="title"/>
          </p:nvPr>
        </p:nvSpPr>
        <p:spPr/>
        <p:txBody>
          <a:bodyPr/>
          <a:lstStyle/>
          <a:p>
            <a:r>
              <a:rPr lang="en-AU" dirty="0"/>
              <a:t>Arup</a:t>
            </a:r>
          </a:p>
        </p:txBody>
      </p:sp>
      <p:sp>
        <p:nvSpPr>
          <p:cNvPr id="3" name="Content Placeholder 2"/>
          <p:cNvSpPr>
            <a:spLocks noGrp="1"/>
          </p:cNvSpPr>
          <p:nvPr>
            <p:ph type="body" sz="quarter" idx="12"/>
          </p:nvPr>
        </p:nvSpPr>
        <p:spPr>
          <a:xfrm>
            <a:off x="0" y="1990091"/>
            <a:ext cx="5492750" cy="4207509"/>
          </a:xfrm>
        </p:spPr>
        <p:txBody>
          <a:bodyPr/>
          <a:lstStyle/>
          <a:p>
            <a:pPr marL="171450" indent="-171450">
              <a:buFont typeface="Arial" panose="020B0604020202020204" pitchFamily="34" charset="0"/>
              <a:buChar char="•"/>
            </a:pPr>
            <a:r>
              <a:rPr kumimoji="0" lang="en-IE" sz="2800" b="0" i="0" u="none" strike="noStrike" kern="0" cap="none" spc="0" normalizeH="0" baseline="0" noProof="0" dirty="0">
                <a:ln>
                  <a:noFill/>
                </a:ln>
                <a:solidFill>
                  <a:schemeClr val="bg1"/>
                </a:solidFill>
                <a:effectLst/>
                <a:uLnTx/>
                <a:uFillTx/>
                <a:latin typeface="Calibri"/>
                <a:ea typeface="+mn-ea"/>
                <a:cs typeface="+mn-cs"/>
                <a:sym typeface="Lato Regular"/>
              </a:rPr>
              <a:t>Sustainability is everything</a:t>
            </a:r>
            <a:endParaRPr lang="en-IE" sz="2800" b="0" i="0" u="none" strike="noStrike" kern="0" cap="none" spc="0" normalizeH="0" baseline="0" noProof="0" dirty="0">
              <a:ln>
                <a:noFill/>
              </a:ln>
              <a:solidFill>
                <a:schemeClr val="bg1"/>
              </a:solidFill>
              <a:effectLst/>
              <a:uLnTx/>
              <a:uFillTx/>
              <a:latin typeface="Calibri"/>
              <a:cs typeface="Calibri"/>
            </a:endParaRPr>
          </a:p>
          <a:p>
            <a:endParaRPr lang="en-IE" sz="2800" b="0" i="0" u="none" strike="noStrike" kern="0" cap="none" spc="0" normalizeH="0" baseline="0" noProof="0" dirty="0">
              <a:ln>
                <a:noFill/>
              </a:ln>
              <a:solidFill>
                <a:schemeClr val="bg1"/>
              </a:solidFill>
              <a:effectLst/>
              <a:uLnTx/>
              <a:uFillTx/>
              <a:latin typeface="Calibri"/>
              <a:cs typeface="Calibri"/>
            </a:endParaRPr>
          </a:p>
          <a:p>
            <a:pPr marL="171450" indent="-171450">
              <a:buFont typeface="Arial" panose="020B0604020202020204" pitchFamily="34" charset="0"/>
              <a:buChar char="•"/>
            </a:pPr>
            <a:r>
              <a:rPr kumimoji="0" lang="en-US" sz="2800" b="0" i="0" u="none" strike="noStrike" kern="0" cap="none" spc="0" normalizeH="0" baseline="0" noProof="0" dirty="0">
                <a:ln>
                  <a:noFill/>
                </a:ln>
                <a:solidFill>
                  <a:schemeClr val="bg1"/>
                </a:solidFill>
                <a:effectLst/>
                <a:uLnTx/>
                <a:uFillTx/>
                <a:latin typeface="Calibri"/>
                <a:ea typeface="+mn-ea"/>
                <a:cs typeface="+mn-cs"/>
                <a:sym typeface="Lato Regular"/>
              </a:rPr>
              <a:t>Bauhaus founder, Walter Gropius, greatly influenced Ove Arup’s team-spirited vision for design and the creative, inventive qualities of both engineers and architects.</a:t>
            </a:r>
            <a:r>
              <a:rPr lang="en-US" sz="2800" kern="0" dirty="0">
                <a:solidFill>
                  <a:schemeClr val="bg1"/>
                </a:solidFill>
                <a:latin typeface="Calibri"/>
                <a:sym typeface="Lato Regular"/>
              </a:rPr>
              <a:t> </a:t>
            </a:r>
            <a:endParaRPr lang="en-US" sz="2800" kern="0" dirty="0">
              <a:solidFill>
                <a:schemeClr val="bg1"/>
              </a:solidFill>
              <a:latin typeface="Calibri"/>
              <a:cs typeface="Calibri"/>
            </a:endParaRPr>
          </a:p>
          <a:p>
            <a:endParaRPr lang="en-US" sz="2800" b="0" i="0" u="none" strike="noStrike" kern="0" cap="none" spc="0" normalizeH="0" baseline="0" noProof="0" dirty="0">
              <a:ln>
                <a:noFill/>
              </a:ln>
              <a:effectLst/>
              <a:uLnTx/>
              <a:uFillTx/>
              <a:latin typeface="Calibri"/>
              <a:cs typeface="Calibri"/>
            </a:endParaRPr>
          </a:p>
          <a:p>
            <a:pPr lvl="1"/>
            <a:endParaRPr lang="en-AU" dirty="0"/>
          </a:p>
        </p:txBody>
      </p:sp>
      <p:sp>
        <p:nvSpPr>
          <p:cNvPr id="5" name="Titel 1">
            <a:extLst>
              <a:ext uri="{FF2B5EF4-FFF2-40B4-BE49-F238E27FC236}">
                <a16:creationId xmlns:a16="http://schemas.microsoft.com/office/drawing/2014/main" id="{ED95B76B-AF37-4A03-B630-48415FA89088}"/>
              </a:ext>
            </a:extLst>
          </p:cNvPr>
          <p:cNvSpPr txBox="1">
            <a:spLocks/>
          </p:cNvSpPr>
          <p:nvPr/>
        </p:nvSpPr>
        <p:spPr>
          <a:xfrm>
            <a:off x="685800" y="88239"/>
            <a:ext cx="6282267" cy="998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sz="4000" b="1" dirty="0">
                <a:solidFill>
                  <a:schemeClr val="bg1"/>
                </a:solidFill>
              </a:rPr>
              <a:t>Arup and </a:t>
            </a:r>
            <a:r>
              <a:rPr lang="de-AT" sz="4000" b="1" dirty="0" err="1">
                <a:solidFill>
                  <a:schemeClr val="bg1"/>
                </a:solidFill>
              </a:rPr>
              <a:t>Sustainable</a:t>
            </a:r>
            <a:r>
              <a:rPr lang="de-AT" sz="4000" b="1" dirty="0">
                <a:solidFill>
                  <a:schemeClr val="bg1"/>
                </a:solidFill>
              </a:rPr>
              <a:t> Cities</a:t>
            </a:r>
          </a:p>
        </p:txBody>
      </p:sp>
    </p:spTree>
    <p:extLst>
      <p:ext uri="{BB962C8B-B14F-4D97-AF65-F5344CB8AC3E}">
        <p14:creationId xmlns:p14="http://schemas.microsoft.com/office/powerpoint/2010/main" val="3824988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491019-FE53-41A8-8D0B-1A60EBE824E2}"/>
              </a:ext>
            </a:extLst>
          </p:cNvPr>
          <p:cNvSpPr txBox="1"/>
          <p:nvPr/>
        </p:nvSpPr>
        <p:spPr>
          <a:xfrm>
            <a:off x="4042874" y="1781341"/>
            <a:ext cx="4106252" cy="3046988"/>
          </a:xfrm>
          <a:prstGeom prst="rect">
            <a:avLst/>
          </a:prstGeom>
          <a:noFill/>
        </p:spPr>
        <p:txBody>
          <a:bodyPr wrap="none" rtlCol="0">
            <a:spAutoFit/>
          </a:bodyPr>
          <a:lstStyle/>
          <a:p>
            <a:pPr algn="ctr"/>
            <a:r>
              <a:rPr lang="en-IE" sz="4800" dirty="0">
                <a:solidFill>
                  <a:schemeClr val="bg1"/>
                </a:solidFill>
              </a:rPr>
              <a:t>Thank you!</a:t>
            </a: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endParaRPr lang="en-IE" dirty="0">
              <a:solidFill>
                <a:schemeClr val="bg1"/>
              </a:solidFill>
            </a:endParaRPr>
          </a:p>
          <a:p>
            <a:pPr algn="ctr"/>
            <a:r>
              <a:rPr lang="en-IE" dirty="0">
                <a:solidFill>
                  <a:schemeClr val="bg1"/>
                </a:solidFill>
              </a:rPr>
              <a:t>Lean Doody, Arup</a:t>
            </a:r>
          </a:p>
          <a:p>
            <a:pPr algn="ctr"/>
            <a:r>
              <a:rPr lang="en-IE" dirty="0">
                <a:solidFill>
                  <a:schemeClr val="bg1"/>
                </a:solidFill>
              </a:rPr>
              <a:t>Director Cities, Planning &amp; Design, Europe</a:t>
            </a:r>
          </a:p>
          <a:p>
            <a:pPr algn="ctr"/>
            <a:endParaRPr lang="en-IE" dirty="0">
              <a:solidFill>
                <a:schemeClr val="bg1"/>
              </a:solidFill>
            </a:endParaRPr>
          </a:p>
          <a:p>
            <a:pPr algn="ctr"/>
            <a:r>
              <a:rPr lang="en-IE" dirty="0">
                <a:solidFill>
                  <a:schemeClr val="bg1"/>
                </a:solidFill>
              </a:rPr>
              <a:t>Lean.doody@arup.com</a:t>
            </a:r>
          </a:p>
        </p:txBody>
      </p:sp>
    </p:spTree>
    <p:extLst>
      <p:ext uri="{BB962C8B-B14F-4D97-AF65-F5344CB8AC3E}">
        <p14:creationId xmlns:p14="http://schemas.microsoft.com/office/powerpoint/2010/main" val="285362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22B61-E929-4819-A935-F771FAB8FF2D}"/>
              </a:ext>
            </a:extLst>
          </p:cNvPr>
          <p:cNvSpPr/>
          <p:nvPr/>
        </p:nvSpPr>
        <p:spPr>
          <a:xfrm>
            <a:off x="0" y="1190025"/>
            <a:ext cx="12192000" cy="494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82050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5EC87-E533-4DD9-83DF-CF2835425441}"/>
              </a:ext>
            </a:extLst>
          </p:cNvPr>
          <p:cNvGrpSpPr/>
          <p:nvPr/>
        </p:nvGrpSpPr>
        <p:grpSpPr>
          <a:xfrm>
            <a:off x="1798777" y="933185"/>
            <a:ext cx="8957218" cy="5070871"/>
            <a:chOff x="20576" y="894050"/>
            <a:chExt cx="10607411" cy="6058626"/>
          </a:xfrm>
        </p:grpSpPr>
        <p:pic>
          <p:nvPicPr>
            <p:cNvPr id="6" name="Picture 5" descr="A picture containing text, indoor&#10;&#10;Description automatically generated">
              <a:extLst>
                <a:ext uri="{FF2B5EF4-FFF2-40B4-BE49-F238E27FC236}">
                  <a16:creationId xmlns:a16="http://schemas.microsoft.com/office/drawing/2014/main" id="{7D0A7B06-1891-4D24-8850-A7FB9936F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036"/>
            <a:stretch/>
          </p:blipFill>
          <p:spPr>
            <a:xfrm>
              <a:off x="1290973" y="894050"/>
              <a:ext cx="7037276" cy="5963950"/>
            </a:xfrm>
            <a:prstGeom prst="rect">
              <a:avLst/>
            </a:prstGeom>
          </p:spPr>
        </p:pic>
        <p:sp>
          <p:nvSpPr>
            <p:cNvPr id="7" name="Content Placeholder 7">
              <a:extLst>
                <a:ext uri="{FF2B5EF4-FFF2-40B4-BE49-F238E27FC236}">
                  <a16:creationId xmlns:a16="http://schemas.microsoft.com/office/drawing/2014/main" id="{35CB8878-E8C1-45C0-9B1F-1D40D9C6A6F0}"/>
                </a:ext>
              </a:extLst>
            </p:cNvPr>
            <p:cNvSpPr txBox="1">
              <a:spLocks/>
            </p:cNvSpPr>
            <p:nvPr/>
          </p:nvSpPr>
          <p:spPr>
            <a:xfrm>
              <a:off x="8441179" y="1732219"/>
              <a:ext cx="2186808" cy="41549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400" b="1"/>
                <a:t>Enabled by data</a:t>
              </a:r>
            </a:p>
          </p:txBody>
        </p:sp>
        <p:cxnSp>
          <p:nvCxnSpPr>
            <p:cNvPr id="8" name="Straight Connector 7">
              <a:extLst>
                <a:ext uri="{FF2B5EF4-FFF2-40B4-BE49-F238E27FC236}">
                  <a16:creationId xmlns:a16="http://schemas.microsoft.com/office/drawing/2014/main" id="{EF52126F-3BC0-4E6C-BB6E-564E42849C20}"/>
                </a:ext>
              </a:extLst>
            </p:cNvPr>
            <p:cNvCxnSpPr>
              <a:cxnSpLocks/>
              <a:stCxn id="7" idx="1"/>
            </p:cNvCxnSpPr>
            <p:nvPr/>
          </p:nvCxnSpPr>
          <p:spPr>
            <a:xfrm flipH="1" flipV="1">
              <a:off x="6776707" y="1870722"/>
              <a:ext cx="1664473" cy="69248"/>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7">
              <a:extLst>
                <a:ext uri="{FF2B5EF4-FFF2-40B4-BE49-F238E27FC236}">
                  <a16:creationId xmlns:a16="http://schemas.microsoft.com/office/drawing/2014/main" id="{A6BEE310-49E1-4761-8977-0518075D760D}"/>
                </a:ext>
              </a:extLst>
            </p:cNvPr>
            <p:cNvSpPr txBox="1">
              <a:spLocks/>
            </p:cNvSpPr>
            <p:nvPr/>
          </p:nvSpPr>
          <p:spPr>
            <a:xfrm>
              <a:off x="8664164" y="4671029"/>
              <a:ext cx="1906008" cy="580171"/>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Changing the economics</a:t>
              </a:r>
            </a:p>
          </p:txBody>
        </p:sp>
        <p:cxnSp>
          <p:nvCxnSpPr>
            <p:cNvPr id="10" name="Straight Connector 9">
              <a:extLst>
                <a:ext uri="{FF2B5EF4-FFF2-40B4-BE49-F238E27FC236}">
                  <a16:creationId xmlns:a16="http://schemas.microsoft.com/office/drawing/2014/main" id="{3CC871A1-4BC7-4AA8-9C0A-54E0C7A1D283}"/>
                </a:ext>
              </a:extLst>
            </p:cNvPr>
            <p:cNvCxnSpPr>
              <a:cxnSpLocks/>
              <a:stCxn id="9" idx="1"/>
            </p:cNvCxnSpPr>
            <p:nvPr/>
          </p:nvCxnSpPr>
          <p:spPr>
            <a:xfrm flipH="1" flipV="1">
              <a:off x="6999692" y="4809531"/>
              <a:ext cx="1664473" cy="151584"/>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7">
              <a:extLst>
                <a:ext uri="{FF2B5EF4-FFF2-40B4-BE49-F238E27FC236}">
                  <a16:creationId xmlns:a16="http://schemas.microsoft.com/office/drawing/2014/main" id="{95C40F37-9A1E-43AE-904F-35092E6776E4}"/>
                </a:ext>
              </a:extLst>
            </p:cNvPr>
            <p:cNvSpPr txBox="1">
              <a:spLocks/>
            </p:cNvSpPr>
            <p:nvPr/>
          </p:nvSpPr>
          <p:spPr>
            <a:xfrm>
              <a:off x="8916765" y="3195079"/>
              <a:ext cx="1653407" cy="580171"/>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Prioritising renewables</a:t>
              </a:r>
            </a:p>
          </p:txBody>
        </p:sp>
        <p:cxnSp>
          <p:nvCxnSpPr>
            <p:cNvPr id="12" name="Straight Connector 11">
              <a:extLst>
                <a:ext uri="{FF2B5EF4-FFF2-40B4-BE49-F238E27FC236}">
                  <a16:creationId xmlns:a16="http://schemas.microsoft.com/office/drawing/2014/main" id="{CB72F223-FD8F-430E-BDF4-A19256ADF14E}"/>
                </a:ext>
              </a:extLst>
            </p:cNvPr>
            <p:cNvCxnSpPr>
              <a:cxnSpLocks/>
              <a:stCxn id="11" idx="1"/>
            </p:cNvCxnSpPr>
            <p:nvPr/>
          </p:nvCxnSpPr>
          <p:spPr>
            <a:xfrm flipH="1" flipV="1">
              <a:off x="7252292" y="3333581"/>
              <a:ext cx="1664473" cy="15158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7">
              <a:extLst>
                <a:ext uri="{FF2B5EF4-FFF2-40B4-BE49-F238E27FC236}">
                  <a16:creationId xmlns:a16="http://schemas.microsoft.com/office/drawing/2014/main" id="{2A26744E-910E-4AEE-A355-061B56B06139}"/>
                </a:ext>
              </a:extLst>
            </p:cNvPr>
            <p:cNvSpPr txBox="1">
              <a:spLocks/>
            </p:cNvSpPr>
            <p:nvPr/>
          </p:nvSpPr>
          <p:spPr>
            <a:xfrm>
              <a:off x="7057509" y="5338207"/>
              <a:ext cx="1893074" cy="580171"/>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Supporting active travel </a:t>
              </a:r>
            </a:p>
          </p:txBody>
        </p:sp>
        <p:cxnSp>
          <p:nvCxnSpPr>
            <p:cNvPr id="14" name="Straight Connector 13">
              <a:extLst>
                <a:ext uri="{FF2B5EF4-FFF2-40B4-BE49-F238E27FC236}">
                  <a16:creationId xmlns:a16="http://schemas.microsoft.com/office/drawing/2014/main" id="{A072BA7D-699C-4CF7-BF34-8E097BC8F7C0}"/>
                </a:ext>
              </a:extLst>
            </p:cNvPr>
            <p:cNvCxnSpPr>
              <a:cxnSpLocks/>
              <a:stCxn id="13" idx="1"/>
            </p:cNvCxnSpPr>
            <p:nvPr/>
          </p:nvCxnSpPr>
          <p:spPr>
            <a:xfrm flipH="1" flipV="1">
              <a:off x="4972112" y="5476708"/>
              <a:ext cx="2085398" cy="15158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7">
              <a:extLst>
                <a:ext uri="{FF2B5EF4-FFF2-40B4-BE49-F238E27FC236}">
                  <a16:creationId xmlns:a16="http://schemas.microsoft.com/office/drawing/2014/main" id="{34B45393-6E2B-48D7-B3C8-FB4C7A501299}"/>
                </a:ext>
              </a:extLst>
            </p:cNvPr>
            <p:cNvSpPr txBox="1">
              <a:spLocks/>
            </p:cNvSpPr>
            <p:nvPr/>
          </p:nvSpPr>
          <p:spPr>
            <a:xfrm>
              <a:off x="176670" y="3139464"/>
              <a:ext cx="1293196" cy="772230"/>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Urban food systems developed </a:t>
              </a:r>
            </a:p>
          </p:txBody>
        </p:sp>
        <p:cxnSp>
          <p:nvCxnSpPr>
            <p:cNvPr id="16" name="Straight Connector 15">
              <a:extLst>
                <a:ext uri="{FF2B5EF4-FFF2-40B4-BE49-F238E27FC236}">
                  <a16:creationId xmlns:a16="http://schemas.microsoft.com/office/drawing/2014/main" id="{D65B65DD-1725-41FA-91C1-13193BE4C202}"/>
                </a:ext>
              </a:extLst>
            </p:cNvPr>
            <p:cNvCxnSpPr>
              <a:cxnSpLocks/>
            </p:cNvCxnSpPr>
            <p:nvPr/>
          </p:nvCxnSpPr>
          <p:spPr>
            <a:xfrm flipH="1">
              <a:off x="1178043" y="3567499"/>
              <a:ext cx="2187457" cy="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7">
              <a:extLst>
                <a:ext uri="{FF2B5EF4-FFF2-40B4-BE49-F238E27FC236}">
                  <a16:creationId xmlns:a16="http://schemas.microsoft.com/office/drawing/2014/main" id="{DFE81D78-4C69-4380-A8FD-545C1BCCF29D}"/>
                </a:ext>
              </a:extLst>
            </p:cNvPr>
            <p:cNvSpPr txBox="1">
              <a:spLocks/>
            </p:cNvSpPr>
            <p:nvPr/>
          </p:nvSpPr>
          <p:spPr>
            <a:xfrm>
              <a:off x="2729855" y="6372505"/>
              <a:ext cx="1556779" cy="580171"/>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A just transition </a:t>
              </a:r>
            </a:p>
          </p:txBody>
        </p:sp>
        <p:cxnSp>
          <p:nvCxnSpPr>
            <p:cNvPr id="18" name="Straight Connector 17">
              <a:extLst>
                <a:ext uri="{FF2B5EF4-FFF2-40B4-BE49-F238E27FC236}">
                  <a16:creationId xmlns:a16="http://schemas.microsoft.com/office/drawing/2014/main" id="{5DBD5E64-5AB0-468D-9DB2-0B337160735D}"/>
                </a:ext>
              </a:extLst>
            </p:cNvPr>
            <p:cNvCxnSpPr>
              <a:cxnSpLocks/>
            </p:cNvCxnSpPr>
            <p:nvPr/>
          </p:nvCxnSpPr>
          <p:spPr>
            <a:xfrm>
              <a:off x="3683000" y="4445000"/>
              <a:ext cx="0" cy="183763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7">
              <a:extLst>
                <a:ext uri="{FF2B5EF4-FFF2-40B4-BE49-F238E27FC236}">
                  <a16:creationId xmlns:a16="http://schemas.microsoft.com/office/drawing/2014/main" id="{46E53B55-3BE6-47B0-A699-328139B98A8E}"/>
                </a:ext>
              </a:extLst>
            </p:cNvPr>
            <p:cNvSpPr txBox="1">
              <a:spLocks/>
            </p:cNvSpPr>
            <p:nvPr/>
          </p:nvSpPr>
          <p:spPr>
            <a:xfrm>
              <a:off x="491805" y="4783917"/>
              <a:ext cx="1340267" cy="514819"/>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Regenerative by design </a:t>
              </a:r>
            </a:p>
          </p:txBody>
        </p:sp>
        <p:cxnSp>
          <p:nvCxnSpPr>
            <p:cNvPr id="20" name="Straight Connector 19">
              <a:extLst>
                <a:ext uri="{FF2B5EF4-FFF2-40B4-BE49-F238E27FC236}">
                  <a16:creationId xmlns:a16="http://schemas.microsoft.com/office/drawing/2014/main" id="{7780CF5B-114B-48A1-90F1-5781ED4155BD}"/>
                </a:ext>
              </a:extLst>
            </p:cNvPr>
            <p:cNvCxnSpPr>
              <a:cxnSpLocks/>
            </p:cNvCxnSpPr>
            <p:nvPr/>
          </p:nvCxnSpPr>
          <p:spPr>
            <a:xfrm flipH="1">
              <a:off x="1761691" y="5120416"/>
              <a:ext cx="145408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7">
              <a:extLst>
                <a:ext uri="{FF2B5EF4-FFF2-40B4-BE49-F238E27FC236}">
                  <a16:creationId xmlns:a16="http://schemas.microsoft.com/office/drawing/2014/main" id="{4902C160-C353-44C7-B785-28060895AA7F}"/>
                </a:ext>
              </a:extLst>
            </p:cNvPr>
            <p:cNvSpPr txBox="1">
              <a:spLocks/>
            </p:cNvSpPr>
            <p:nvPr/>
          </p:nvSpPr>
          <p:spPr>
            <a:xfrm>
              <a:off x="20576" y="1441637"/>
              <a:ext cx="1726186" cy="514819"/>
            </a:xfrm>
            <a:prstGeom prst="rect">
              <a:avLst/>
            </a:prstGeom>
            <a:noFill/>
          </p:spPr>
          <p:txBody>
            <a:bodyPr wrap="square" lIns="0" tIns="0" rIns="0" bIns="0" numCol="1">
              <a:spAutoFit/>
            </a:bodyPr>
            <a:lstStyle>
              <a:lvl1pPr marL="0" marR="0" indent="0" algn="l" defTabSz="914400" rtl="0" eaLnBrk="1" fontAlgn="base" latinLnBrk="0" hangingPunct="1">
                <a:lnSpc>
                  <a:spcPct val="100000"/>
                </a:lnSpc>
                <a:spcBef>
                  <a:spcPts val="0"/>
                </a:spcBef>
                <a:spcAft>
                  <a:spcPct val="0"/>
                </a:spcAft>
                <a:buClr>
                  <a:schemeClr val="tx1"/>
                </a:buClr>
                <a:buSzTx/>
                <a:buFont typeface="Arial" panose="020B0604020202020204" pitchFamily="34" charset="0"/>
                <a:buNone/>
                <a:tabLst/>
                <a:defRPr sz="2400" b="0">
                  <a:solidFill>
                    <a:schemeClr val="tx1">
                      <a:lumMod val="50000"/>
                    </a:schemeClr>
                  </a:solidFill>
                  <a:latin typeface="+mn-lt"/>
                  <a:ea typeface="+mn-ea"/>
                  <a:cs typeface="Arial"/>
                </a:defRPr>
              </a:lvl1pPr>
              <a:lvl2pPr marL="542925" marR="0" indent="-276225" algn="l" defTabSz="914400" rtl="0" eaLnBrk="1" fontAlgn="base" latinLnBrk="0" hangingPunct="1">
                <a:lnSpc>
                  <a:spcPts val="2500"/>
                </a:lnSpc>
                <a:spcBef>
                  <a:spcPct val="10000"/>
                </a:spcBef>
                <a:spcAft>
                  <a:spcPct val="0"/>
                </a:spcAft>
                <a:buClr>
                  <a:schemeClr val="accent3"/>
                </a:buClr>
                <a:buSzPct val="80000"/>
                <a:buFont typeface="Lucida Grande"/>
                <a:buChar char="-"/>
                <a:tabLst/>
                <a:defRPr sz="2400" b="0">
                  <a:solidFill>
                    <a:srgbClr val="000000"/>
                  </a:solidFill>
                  <a:latin typeface="+mn-lt"/>
                  <a:ea typeface="+mn-ea"/>
                  <a:cs typeface="Arial"/>
                </a:defRPr>
              </a:lvl2pPr>
              <a:lvl3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3pPr>
              <a:lvl4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a:solidFill>
                    <a:srgbClr val="000000"/>
                  </a:solidFill>
                  <a:latin typeface="+mn-lt"/>
                  <a:ea typeface="+mn-ea"/>
                  <a:cs typeface="Arial"/>
                </a:defRPr>
              </a:lvl4pPr>
              <a:lvl5pPr marL="809625" marR="0" indent="-266700" algn="l" defTabSz="914400" rtl="0" eaLnBrk="1" fontAlgn="base" latinLnBrk="0" hangingPunct="1">
                <a:lnSpc>
                  <a:spcPts val="2300"/>
                </a:lnSpc>
                <a:spcBef>
                  <a:spcPct val="10000"/>
                </a:spcBef>
                <a:spcAft>
                  <a:spcPct val="0"/>
                </a:spcAft>
                <a:buClr>
                  <a:schemeClr val="accent3"/>
                </a:buClr>
                <a:buSzPct val="80000"/>
                <a:buFont typeface="Lucida Grande"/>
                <a:buChar char="-"/>
                <a:tabLst/>
                <a:defRPr sz="2200" b="0" baseline="0">
                  <a:solidFill>
                    <a:srgbClr val="000000"/>
                  </a:solidFill>
                  <a:latin typeface="+mn-lt"/>
                  <a:ea typeface="+mn-ea"/>
                  <a:cs typeface="Arial"/>
                </a:defRPr>
              </a:lvl5pPr>
              <a:lvl6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6pPr>
              <a:lvl7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8pPr>
              <a:lvl9pPr marL="809625" indent="-266700" algn="l" rtl="0" eaLnBrk="1" fontAlgn="base" hangingPunct="1">
                <a:lnSpc>
                  <a:spcPts val="2300"/>
                </a:lnSpc>
                <a:spcBef>
                  <a:spcPct val="10000"/>
                </a:spcBef>
                <a:spcAft>
                  <a:spcPct val="0"/>
                </a:spcAft>
                <a:buClr>
                  <a:schemeClr val="accent3"/>
                </a:buClr>
                <a:buSzPct val="80000"/>
                <a:buFont typeface="Lucida Grande"/>
                <a:buChar char="-"/>
                <a:defRPr lang="en-GB" sz="2200" b="0" dirty="0" smtClean="0">
                  <a:solidFill>
                    <a:srgbClr val="000000"/>
                  </a:solidFill>
                  <a:latin typeface="+mn-lt"/>
                  <a:ea typeface="+mn-ea"/>
                  <a:cs typeface="Arial"/>
                </a:defRPr>
              </a:lvl9pPr>
            </a:lstStyle>
            <a:p>
              <a:r>
                <a:rPr lang="en-GB" sz="1400" b="1" kern="0">
                  <a:solidFill>
                    <a:schemeClr val="tx1"/>
                  </a:solidFill>
                </a:rPr>
                <a:t>Skills developed with communities</a:t>
              </a:r>
            </a:p>
          </p:txBody>
        </p:sp>
        <p:cxnSp>
          <p:nvCxnSpPr>
            <p:cNvPr id="22" name="Straight Connector 21">
              <a:extLst>
                <a:ext uri="{FF2B5EF4-FFF2-40B4-BE49-F238E27FC236}">
                  <a16:creationId xmlns:a16="http://schemas.microsoft.com/office/drawing/2014/main" id="{FAC43693-1594-43C3-83ED-7852736DF665}"/>
                </a:ext>
              </a:extLst>
            </p:cNvPr>
            <p:cNvCxnSpPr>
              <a:cxnSpLocks/>
            </p:cNvCxnSpPr>
            <p:nvPr/>
          </p:nvCxnSpPr>
          <p:spPr>
            <a:xfrm>
              <a:off x="1761692" y="1956456"/>
              <a:ext cx="3034289" cy="576767"/>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3" name="Title 1">
            <a:extLst>
              <a:ext uri="{FF2B5EF4-FFF2-40B4-BE49-F238E27FC236}">
                <a16:creationId xmlns:a16="http://schemas.microsoft.com/office/drawing/2014/main" id="{C749C7E8-C38D-4279-9F10-82366E75FA7A}"/>
              </a:ext>
            </a:extLst>
          </p:cNvPr>
          <p:cNvSpPr txBox="1">
            <a:spLocks/>
          </p:cNvSpPr>
          <p:nvPr/>
        </p:nvSpPr>
        <p:spPr>
          <a:xfrm>
            <a:off x="136904" y="5704061"/>
            <a:ext cx="3165989" cy="379235"/>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en-GB" sz="1000" b="0" i="0" u="none" strike="noStrike" kern="0" cap="none" spc="0" normalizeH="0" baseline="0" noProof="0">
                <a:ln>
                  <a:noFill/>
                </a:ln>
                <a:solidFill>
                  <a:schemeClr val="bg1">
                    <a:lumMod val="50000"/>
                  </a:schemeClr>
                </a:solidFill>
                <a:effectLst/>
                <a:uLnTx/>
                <a:uFillTx/>
                <a:latin typeface="+mj-lt"/>
                <a:cs typeface="Arial"/>
                <a:sym typeface="Montserrat"/>
              </a:rPr>
              <a:t>source: Arup</a:t>
            </a:r>
          </a:p>
        </p:txBody>
      </p:sp>
      <p:sp>
        <p:nvSpPr>
          <p:cNvPr id="27" name="TextBox 26">
            <a:extLst>
              <a:ext uri="{FF2B5EF4-FFF2-40B4-BE49-F238E27FC236}">
                <a16:creationId xmlns:a16="http://schemas.microsoft.com/office/drawing/2014/main" id="{E34B7DED-22DD-4593-A743-63AB6EC5864C}"/>
              </a:ext>
            </a:extLst>
          </p:cNvPr>
          <p:cNvSpPr txBox="1"/>
          <p:nvPr/>
        </p:nvSpPr>
        <p:spPr>
          <a:xfrm>
            <a:off x="656884" y="223449"/>
            <a:ext cx="6096000" cy="707886"/>
          </a:xfrm>
          <a:prstGeom prst="rect">
            <a:avLst/>
          </a:prstGeom>
          <a:noFill/>
        </p:spPr>
        <p:txBody>
          <a:bodyPr wrap="square">
            <a:spAutoFit/>
          </a:bodyPr>
          <a:lstStyle/>
          <a:p>
            <a:r>
              <a:rPr lang="en-IE" sz="4000" b="1">
                <a:solidFill>
                  <a:schemeClr val="bg1"/>
                </a:solidFill>
              </a:rPr>
              <a:t>Sustainable Cities </a:t>
            </a:r>
          </a:p>
        </p:txBody>
      </p:sp>
    </p:spTree>
    <p:extLst>
      <p:ext uri="{BB962C8B-B14F-4D97-AF65-F5344CB8AC3E}">
        <p14:creationId xmlns:p14="http://schemas.microsoft.com/office/powerpoint/2010/main" val="138713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E10BFA5E-F5C1-4F77-C812-0CC0931E42A2}"/>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68566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descr="An aerial view of a city&#10;&#10;Description automatically generated with medium confidence">
            <a:extLst>
              <a:ext uri="{FF2B5EF4-FFF2-40B4-BE49-F238E27FC236}">
                <a16:creationId xmlns:a16="http://schemas.microsoft.com/office/drawing/2014/main" id="{ACCEA8E7-89FB-4FE3-8FA8-D589889360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4"/>
          <a:stretch/>
        </p:blipFill>
        <p:spPr>
          <a:xfrm>
            <a:off x="4859200" y="1850927"/>
            <a:ext cx="6868791" cy="3703975"/>
          </a:xfrm>
          <a:prstGeom prst="rect">
            <a:avLst/>
          </a:prstGeom>
        </p:spPr>
      </p:pic>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58810" y="657225"/>
            <a:ext cx="9837251" cy="532800"/>
          </a:xfrm>
        </p:spPr>
        <p:txBody>
          <a:bodyPr>
            <a:normAutofit fontScale="90000"/>
          </a:bodyPr>
          <a:lstStyle/>
          <a:p>
            <a:r>
              <a:rPr lang="it-IT" b="1">
                <a:solidFill>
                  <a:srgbClr val="1377B5"/>
                </a:solidFill>
              </a:rPr>
              <a:t>El Prat Airport masterplan </a:t>
            </a:r>
            <a:r>
              <a:rPr lang="it-IT" sz="2200" b="1">
                <a:solidFill>
                  <a:srgbClr val="1377B5"/>
                </a:solidFill>
              </a:rPr>
              <a:t>| Barcelona, Spain</a:t>
            </a:r>
          </a:p>
        </p:txBody>
      </p:sp>
      <p:sp>
        <p:nvSpPr>
          <p:cNvPr id="7" name="Title 1">
            <a:extLst>
              <a:ext uri="{FF2B5EF4-FFF2-40B4-BE49-F238E27FC236}">
                <a16:creationId xmlns:a16="http://schemas.microsoft.com/office/drawing/2014/main" id="{411E3258-374C-4E9C-A729-9C56DA3D6A3B}"/>
              </a:ext>
            </a:extLst>
          </p:cNvPr>
          <p:cNvSpPr txBox="1">
            <a:spLocks/>
          </p:cNvSpPr>
          <p:nvPr/>
        </p:nvSpPr>
        <p:spPr>
          <a:xfrm>
            <a:off x="658811" y="1303098"/>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The project at a glance </a:t>
            </a:r>
            <a:endParaRPr lang="it-IT" sz="3000" b="1"/>
          </a:p>
        </p:txBody>
      </p:sp>
      <p:sp>
        <p:nvSpPr>
          <p:cNvPr id="13" name="object 3">
            <a:extLst>
              <a:ext uri="{FF2B5EF4-FFF2-40B4-BE49-F238E27FC236}">
                <a16:creationId xmlns:a16="http://schemas.microsoft.com/office/drawing/2014/main" id="{92EA0ACF-FFDF-4134-8BF1-D6DB9227BA0A}"/>
              </a:ext>
            </a:extLst>
          </p:cNvPr>
          <p:cNvSpPr txBox="1"/>
          <p:nvPr/>
        </p:nvSpPr>
        <p:spPr>
          <a:xfrm>
            <a:off x="736321" y="2063547"/>
            <a:ext cx="3658870" cy="2875146"/>
          </a:xfrm>
          <a:prstGeom prst="rect">
            <a:avLst/>
          </a:prstGeom>
        </p:spPr>
        <p:txBody>
          <a:bodyPr vert="horz" wrap="square" lIns="0" tIns="12700" rIns="0" bIns="0" rtlCol="0">
            <a:spAutoFit/>
          </a:bodyPr>
          <a:lstStyle/>
          <a:p>
            <a:pPr marL="0" indent="0">
              <a:buNone/>
            </a:pPr>
            <a:r>
              <a:rPr lang="en-US" spc="-5">
                <a:solidFill>
                  <a:srgbClr val="1377B5"/>
                </a:solidFill>
                <a:cs typeface="Times New Roman"/>
              </a:rPr>
              <a:t>New Barcelona airport sustainable expansion </a:t>
            </a:r>
          </a:p>
          <a:p>
            <a:pPr marL="0" indent="0">
              <a:buNone/>
            </a:pPr>
            <a:endParaRPr lang="en-US" spc="-5">
              <a:solidFill>
                <a:schemeClr val="tx2"/>
              </a:solidFill>
              <a:latin typeface="Times New Roman"/>
              <a:cs typeface="Times New Roman"/>
            </a:endParaRPr>
          </a:p>
          <a:p>
            <a:pPr indent="0">
              <a:buNone/>
            </a:pPr>
            <a:r>
              <a:rPr lang="en-US" sz="1200" spc="-5">
                <a:solidFill>
                  <a:srgbClr val="333333"/>
                </a:solidFill>
                <a:cs typeface="Times New Roman"/>
              </a:rPr>
              <a:t>The project develops detailed real estate masterplan, including urban and infrastructure design, airport and economic planning and environmental consultancy in looking to </a:t>
            </a:r>
            <a:r>
              <a:rPr lang="en-US" sz="1200" b="1" spc="-5">
                <a:solidFill>
                  <a:srgbClr val="333333"/>
                </a:solidFill>
                <a:cs typeface="Times New Roman"/>
              </a:rPr>
              <a:t>create an airport that is both smart and sustainable</a:t>
            </a:r>
            <a:r>
              <a:rPr lang="en-US" sz="1200" spc="-5">
                <a:solidFill>
                  <a:srgbClr val="333333"/>
                </a:solidFill>
                <a:cs typeface="Times New Roman"/>
              </a:rPr>
              <a:t>.</a:t>
            </a:r>
          </a:p>
          <a:p>
            <a:pPr indent="0">
              <a:buNone/>
            </a:pPr>
            <a:endParaRPr lang="en-US" sz="1200" spc="-5">
              <a:solidFill>
                <a:srgbClr val="333333"/>
              </a:solidFill>
              <a:cs typeface="Times New Roman"/>
            </a:endParaRPr>
          </a:p>
          <a:p>
            <a:pPr indent="0">
              <a:buNone/>
            </a:pPr>
            <a:r>
              <a:rPr lang="en-US" sz="1200" spc="-5">
                <a:solidFill>
                  <a:srgbClr val="333333"/>
                </a:solidFill>
                <a:cs typeface="Times New Roman"/>
              </a:rPr>
              <a:t>Due to its location in a </a:t>
            </a:r>
            <a:r>
              <a:rPr lang="en-US" sz="1200" b="1" spc="-5">
                <a:solidFill>
                  <a:srgbClr val="333333"/>
                </a:solidFill>
                <a:cs typeface="Times New Roman"/>
              </a:rPr>
              <a:t>high-quality environment </a:t>
            </a:r>
            <a:r>
              <a:rPr lang="en-US" sz="1200" spc="-5">
                <a:solidFill>
                  <a:srgbClr val="333333"/>
                </a:solidFill>
                <a:cs typeface="Times New Roman"/>
              </a:rPr>
              <a:t>and</a:t>
            </a:r>
            <a:r>
              <a:rPr lang="en-US" sz="1200" b="1" spc="-5">
                <a:solidFill>
                  <a:srgbClr val="333333"/>
                </a:solidFill>
                <a:cs typeface="Times New Roman"/>
              </a:rPr>
              <a:t> proximity for sensitive environmental areas</a:t>
            </a:r>
            <a:r>
              <a:rPr lang="en-US" sz="1200" spc="-5">
                <a:solidFill>
                  <a:srgbClr val="333333"/>
                </a:solidFill>
                <a:cs typeface="Times New Roman"/>
              </a:rPr>
              <a:t>, Barcelona airport has a unique character that allows for a reconsideration of the traditional concept of an airport and proposes very diverse activities.</a:t>
            </a:r>
          </a:p>
        </p:txBody>
      </p:sp>
    </p:spTree>
    <p:extLst>
      <p:ext uri="{BB962C8B-B14F-4D97-AF65-F5344CB8AC3E}">
        <p14:creationId xmlns:p14="http://schemas.microsoft.com/office/powerpoint/2010/main" val="5011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bject 3">
            <a:extLst>
              <a:ext uri="{FF2B5EF4-FFF2-40B4-BE49-F238E27FC236}">
                <a16:creationId xmlns:a16="http://schemas.microsoft.com/office/drawing/2014/main" id="{D3209D25-CB8C-4C92-B291-7306FFBA7BB7}"/>
              </a:ext>
            </a:extLst>
          </p:cNvPr>
          <p:cNvSpPr txBox="1"/>
          <p:nvPr/>
        </p:nvSpPr>
        <p:spPr>
          <a:xfrm>
            <a:off x="746369" y="2472065"/>
            <a:ext cx="3419500" cy="2813591"/>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US" sz="1400" spc="-5">
                <a:cs typeface="Times New Roman"/>
              </a:rPr>
              <a:t>Expansion of new functions using nature-based solution elements </a:t>
            </a:r>
          </a:p>
          <a:p>
            <a:pPr marL="285750" indent="-285750">
              <a:buFont typeface="Arial" panose="020B0604020202020204" pitchFamily="34" charset="0"/>
              <a:buChar char="•"/>
            </a:pPr>
            <a:endParaRPr lang="en-US" sz="1400" spc="-5">
              <a:cs typeface="Times New Roman"/>
            </a:endParaRPr>
          </a:p>
          <a:p>
            <a:pPr marL="285750" indent="-285750">
              <a:buFont typeface="Arial" panose="020B0604020202020204" pitchFamily="34" charset="0"/>
              <a:buChar char="•"/>
            </a:pPr>
            <a:r>
              <a:rPr lang="en-US" sz="1400" spc="-5">
                <a:cs typeface="Times New Roman"/>
              </a:rPr>
              <a:t>Office zone planned as ‘green business farm’ </a:t>
            </a:r>
          </a:p>
          <a:p>
            <a:pPr marL="285750" indent="-285750">
              <a:buFont typeface="Arial" panose="020B0604020202020204" pitchFamily="34" charset="0"/>
              <a:buChar char="•"/>
            </a:pPr>
            <a:endParaRPr lang="en-US" sz="1400" spc="-5">
              <a:cs typeface="Times New Roman"/>
            </a:endParaRPr>
          </a:p>
          <a:p>
            <a:pPr marL="285750" indent="-285750">
              <a:buFont typeface="Arial" panose="020B0604020202020204" pitchFamily="34" charset="0"/>
              <a:buChar char="•"/>
            </a:pPr>
            <a:r>
              <a:rPr lang="en-US" sz="1400" spc="-5">
                <a:cs typeface="Times New Roman"/>
              </a:rPr>
              <a:t>Dealing with naturalistic context by minimizing impact of ‘infrastructural  presence’</a:t>
            </a:r>
          </a:p>
          <a:p>
            <a:pPr marL="285750" indent="-285750">
              <a:buFont typeface="Arial" panose="020B0604020202020204" pitchFamily="34" charset="0"/>
              <a:buChar char="•"/>
            </a:pPr>
            <a:endParaRPr lang="en-US" sz="1400" spc="-5">
              <a:cs typeface="Times New Roman"/>
            </a:endParaRPr>
          </a:p>
          <a:p>
            <a:pPr marL="285750" indent="-285750">
              <a:buFont typeface="Arial" panose="020B0604020202020204" pitchFamily="34" charset="0"/>
              <a:buChar char="•"/>
            </a:pPr>
            <a:r>
              <a:rPr lang="en-US" sz="1400" spc="-5">
                <a:cs typeface="Times New Roman"/>
              </a:rPr>
              <a:t>Implementing green areas with high levels of biodiversity</a:t>
            </a:r>
          </a:p>
          <a:p>
            <a:pPr marL="285750" indent="-285750">
              <a:buFont typeface="Arial" panose="020B0604020202020204" pitchFamily="34" charset="0"/>
              <a:buChar char="•"/>
            </a:pPr>
            <a:endParaRPr lang="en-US" sz="1400" spc="-5">
              <a:solidFill>
                <a:schemeClr val="tx2"/>
              </a:solidFill>
              <a:latin typeface="Times New Roman"/>
              <a:cs typeface="Times New Roman"/>
            </a:endParaRPr>
          </a:p>
        </p:txBody>
      </p:sp>
      <p:sp>
        <p:nvSpPr>
          <p:cNvPr id="15" name="Title 1">
            <a:extLst>
              <a:ext uri="{FF2B5EF4-FFF2-40B4-BE49-F238E27FC236}">
                <a16:creationId xmlns:a16="http://schemas.microsoft.com/office/drawing/2014/main" id="{02976C20-01B3-4C0F-9045-EB30754004B8}"/>
              </a:ext>
            </a:extLst>
          </p:cNvPr>
          <p:cNvSpPr txBox="1">
            <a:spLocks/>
          </p:cNvSpPr>
          <p:nvPr/>
        </p:nvSpPr>
        <p:spPr>
          <a:xfrm>
            <a:off x="658811" y="1303098"/>
            <a:ext cx="9021764" cy="532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What we did and how</a:t>
            </a:r>
            <a:endParaRPr lang="it-IT" sz="3000" b="1"/>
          </a:p>
        </p:txBody>
      </p:sp>
      <p:sp>
        <p:nvSpPr>
          <p:cNvPr id="9" name="Title 1">
            <a:extLst>
              <a:ext uri="{FF2B5EF4-FFF2-40B4-BE49-F238E27FC236}">
                <a16:creationId xmlns:a16="http://schemas.microsoft.com/office/drawing/2014/main" id="{A893EBDB-3BC3-4C46-8F27-DAA301D508B0}"/>
              </a:ext>
            </a:extLst>
          </p:cNvPr>
          <p:cNvSpPr>
            <a:spLocks noGrp="1"/>
          </p:cNvSpPr>
          <p:nvPr>
            <p:ph type="title"/>
          </p:nvPr>
        </p:nvSpPr>
        <p:spPr>
          <a:xfrm>
            <a:off x="658810" y="657225"/>
            <a:ext cx="9837251" cy="532800"/>
          </a:xfrm>
        </p:spPr>
        <p:txBody>
          <a:bodyPr>
            <a:normAutofit fontScale="90000"/>
          </a:bodyPr>
          <a:lstStyle/>
          <a:p>
            <a:r>
              <a:rPr lang="it-IT" b="1">
                <a:solidFill>
                  <a:srgbClr val="1377B5"/>
                </a:solidFill>
              </a:rPr>
              <a:t>El Prat Airport masterplan </a:t>
            </a:r>
            <a:r>
              <a:rPr lang="it-IT" sz="2200" b="1">
                <a:solidFill>
                  <a:srgbClr val="1377B5"/>
                </a:solidFill>
              </a:rPr>
              <a:t>| Barcelona, Spain</a:t>
            </a:r>
          </a:p>
        </p:txBody>
      </p:sp>
      <p:grpSp>
        <p:nvGrpSpPr>
          <p:cNvPr id="14" name="Group 13">
            <a:extLst>
              <a:ext uri="{FF2B5EF4-FFF2-40B4-BE49-F238E27FC236}">
                <a16:creationId xmlns:a16="http://schemas.microsoft.com/office/drawing/2014/main" id="{81CA23AE-B9AA-4561-A78C-C00891D6FA9D}"/>
              </a:ext>
            </a:extLst>
          </p:cNvPr>
          <p:cNvGrpSpPr/>
          <p:nvPr/>
        </p:nvGrpSpPr>
        <p:grpSpPr>
          <a:xfrm>
            <a:off x="4587176" y="2150448"/>
            <a:ext cx="7115249" cy="3334640"/>
            <a:chOff x="4538952" y="1936248"/>
            <a:chExt cx="7366958" cy="3452606"/>
          </a:xfrm>
        </p:grpSpPr>
        <p:grpSp>
          <p:nvGrpSpPr>
            <p:cNvPr id="13" name="Group 12">
              <a:extLst>
                <a:ext uri="{FF2B5EF4-FFF2-40B4-BE49-F238E27FC236}">
                  <a16:creationId xmlns:a16="http://schemas.microsoft.com/office/drawing/2014/main" id="{58EF4306-CFD4-42CB-A967-FB4277CD8B2E}"/>
                </a:ext>
              </a:extLst>
            </p:cNvPr>
            <p:cNvGrpSpPr/>
            <p:nvPr/>
          </p:nvGrpSpPr>
          <p:grpSpPr>
            <a:xfrm>
              <a:off x="8303604" y="1936248"/>
              <a:ext cx="3602306" cy="3452606"/>
              <a:chOff x="5912145" y="2010778"/>
              <a:chExt cx="3768430" cy="3611825"/>
            </a:xfrm>
          </p:grpSpPr>
          <p:pic>
            <p:nvPicPr>
              <p:cNvPr id="5" name="Picture 4" descr="A picture containing tree, outdoor, sky, plant&#10;&#10;Description automatically generated">
                <a:extLst>
                  <a:ext uri="{FF2B5EF4-FFF2-40B4-BE49-F238E27FC236}">
                    <a16:creationId xmlns:a16="http://schemas.microsoft.com/office/drawing/2014/main" id="{1BB5D3FC-7235-4CF9-BCCA-1D22B9288A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157"/>
              <a:stretch/>
            </p:blipFill>
            <p:spPr>
              <a:xfrm>
                <a:off x="5912145" y="2010778"/>
                <a:ext cx="3768430" cy="1718473"/>
              </a:xfrm>
              <a:prstGeom prst="rect">
                <a:avLst/>
              </a:prstGeom>
            </p:spPr>
          </p:pic>
          <p:pic>
            <p:nvPicPr>
              <p:cNvPr id="11" name="Picture 10" descr="A picture containing sky, grass, outdoor, nature&#10;&#10;Description automatically generated">
                <a:extLst>
                  <a:ext uri="{FF2B5EF4-FFF2-40B4-BE49-F238E27FC236}">
                    <a16:creationId xmlns:a16="http://schemas.microsoft.com/office/drawing/2014/main" id="{415B8ADE-2A00-4FAE-9EEC-BAF1C069A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157"/>
              <a:stretch/>
            </p:blipFill>
            <p:spPr>
              <a:xfrm>
                <a:off x="5912145" y="3904131"/>
                <a:ext cx="3768430" cy="1718472"/>
              </a:xfrm>
              <a:prstGeom prst="rect">
                <a:avLst/>
              </a:prstGeom>
            </p:spPr>
          </p:pic>
        </p:grpSp>
        <p:pic>
          <p:nvPicPr>
            <p:cNvPr id="16" name="Picture 15">
              <a:extLst>
                <a:ext uri="{FF2B5EF4-FFF2-40B4-BE49-F238E27FC236}">
                  <a16:creationId xmlns:a16="http://schemas.microsoft.com/office/drawing/2014/main" id="{44829269-AD5E-41FD-BEC6-335D269B1A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24" b="13057"/>
            <a:stretch/>
          </p:blipFill>
          <p:spPr>
            <a:xfrm>
              <a:off x="4546811" y="1951877"/>
              <a:ext cx="3602306" cy="1638523"/>
            </a:xfrm>
            <a:prstGeom prst="rect">
              <a:avLst/>
            </a:prstGeom>
          </p:spPr>
        </p:pic>
        <p:pic>
          <p:nvPicPr>
            <p:cNvPr id="17" name="Picture 16">
              <a:extLst>
                <a:ext uri="{FF2B5EF4-FFF2-40B4-BE49-F238E27FC236}">
                  <a16:creationId xmlns:a16="http://schemas.microsoft.com/office/drawing/2014/main" id="{80953F4D-509D-434C-873A-560C792FC6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67" t="12609" r="211"/>
            <a:stretch/>
          </p:blipFill>
          <p:spPr>
            <a:xfrm>
              <a:off x="4538952" y="3746136"/>
              <a:ext cx="3602306" cy="1642717"/>
            </a:xfrm>
            <a:prstGeom prst="rect">
              <a:avLst/>
            </a:prstGeom>
          </p:spPr>
        </p:pic>
      </p:grpSp>
    </p:spTree>
    <p:extLst>
      <p:ext uri="{BB962C8B-B14F-4D97-AF65-F5344CB8AC3E}">
        <p14:creationId xmlns:p14="http://schemas.microsoft.com/office/powerpoint/2010/main" val="1652732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rain pulling into a station&#10;&#10;Description automatically generated with medium confidence">
            <a:extLst>
              <a:ext uri="{FF2B5EF4-FFF2-40B4-BE49-F238E27FC236}">
                <a16:creationId xmlns:a16="http://schemas.microsoft.com/office/drawing/2014/main" id="{A684D5AA-D4F6-4191-9F9D-FF42DDD9D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6429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22B61-E929-4819-A935-F771FAB8FF2D}"/>
              </a:ext>
            </a:extLst>
          </p:cNvPr>
          <p:cNvSpPr/>
          <p:nvPr/>
        </p:nvSpPr>
        <p:spPr>
          <a:xfrm>
            <a:off x="0" y="945433"/>
            <a:ext cx="12192000" cy="5189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Titel 1"/>
          <p:cNvSpPr>
            <a:spLocks noGrp="1"/>
          </p:cNvSpPr>
          <p:nvPr>
            <p:ph type="title"/>
          </p:nvPr>
        </p:nvSpPr>
        <p:spPr>
          <a:xfrm>
            <a:off x="719667" y="195276"/>
            <a:ext cx="5376333" cy="824900"/>
          </a:xfrm>
        </p:spPr>
        <p:txBody>
          <a:bodyPr>
            <a:normAutofit/>
          </a:bodyPr>
          <a:lstStyle/>
          <a:p>
            <a:r>
              <a:rPr lang="de-AT" sz="4000" b="1">
                <a:solidFill>
                  <a:schemeClr val="bg1"/>
                </a:solidFill>
              </a:rPr>
              <a:t>New European Bauhaus </a:t>
            </a:r>
          </a:p>
        </p:txBody>
      </p:sp>
      <p:sp>
        <p:nvSpPr>
          <p:cNvPr id="5" name="Inhaltsplatzhalter 4"/>
          <p:cNvSpPr>
            <a:spLocks noGrp="1"/>
          </p:cNvSpPr>
          <p:nvPr>
            <p:ph idx="1"/>
          </p:nvPr>
        </p:nvSpPr>
        <p:spPr>
          <a:xfrm>
            <a:off x="719666" y="1292429"/>
            <a:ext cx="7670807" cy="4351338"/>
          </a:xfrm>
        </p:spPr>
        <p:txBody>
          <a:bodyPr vert="horz" lIns="91440" tIns="45720" rIns="91440" bIns="45720" rtlCol="0" anchor="t">
            <a:normAutofit/>
          </a:bodyPr>
          <a:lstStyle/>
          <a:p>
            <a:pPr>
              <a:lnSpc>
                <a:spcPct val="100000"/>
              </a:lnSpc>
            </a:pPr>
            <a:r>
              <a:rPr lang="en-IE" sz="1500" dirty="0">
                <a:ea typeface="+mn-lt"/>
                <a:cs typeface="+mn-lt"/>
              </a:rPr>
              <a:t>A creative and interdisciplinary initiative that connects the European Green Deal to our living spaces and experiences</a:t>
            </a:r>
          </a:p>
          <a:p>
            <a:pPr>
              <a:lnSpc>
                <a:spcPct val="100000"/>
              </a:lnSpc>
            </a:pPr>
            <a:r>
              <a:rPr lang="en-IE" sz="1500" dirty="0">
                <a:ea typeface="+mn-lt"/>
                <a:cs typeface="+mn-lt"/>
              </a:rPr>
              <a:t>It aims to bridge the world of science and technology, art and culture and to leverage our green and digital challenges to transform our lives for the better</a:t>
            </a:r>
            <a:endParaRPr lang="en-IE" sz="1500" dirty="0">
              <a:ea typeface="Calibri"/>
              <a:cs typeface="Calibri"/>
            </a:endParaRPr>
          </a:p>
          <a:p>
            <a:pPr>
              <a:lnSpc>
                <a:spcPct val="100000"/>
              </a:lnSpc>
            </a:pPr>
            <a:r>
              <a:rPr lang="en-IE" sz="1500" dirty="0">
                <a:ea typeface="+mn-lt"/>
                <a:cs typeface="+mn-lt"/>
              </a:rPr>
              <a:t>It is an invitation to address complex societal problems together through co-creation. </a:t>
            </a:r>
            <a:endParaRPr lang="en-IE" sz="1500" b="1" dirty="0">
              <a:ea typeface="Calibri"/>
              <a:cs typeface="Calibri"/>
            </a:endParaRPr>
          </a:p>
          <a:p>
            <a:pPr>
              <a:lnSpc>
                <a:spcPct val="100000"/>
              </a:lnSpc>
            </a:pPr>
            <a:r>
              <a:rPr lang="en-IE" sz="1500" dirty="0">
                <a:ea typeface="+mn-lt"/>
                <a:cs typeface="+mn-lt"/>
              </a:rPr>
              <a:t>Three leading values: </a:t>
            </a:r>
          </a:p>
          <a:p>
            <a:pPr lvl="1">
              <a:lnSpc>
                <a:spcPct val="100000"/>
              </a:lnSpc>
            </a:pPr>
            <a:r>
              <a:rPr lang="en-IE" sz="1500" b="1" dirty="0">
                <a:ea typeface="+mn-lt"/>
                <a:cs typeface="+mn-lt"/>
              </a:rPr>
              <a:t>Enriching -</a:t>
            </a:r>
            <a:r>
              <a:rPr lang="en-IE" sz="1500" dirty="0">
                <a:ea typeface="+mn-lt"/>
                <a:cs typeface="+mn-lt"/>
              </a:rPr>
              <a:t> inspired by art and culture, responding to needs beyond functionality</a:t>
            </a:r>
            <a:endParaRPr lang="en-IE" sz="1500" dirty="0">
              <a:ea typeface="Calibri"/>
              <a:cs typeface="Calibri"/>
            </a:endParaRPr>
          </a:p>
          <a:p>
            <a:pPr lvl="1">
              <a:lnSpc>
                <a:spcPct val="100000"/>
              </a:lnSpc>
            </a:pPr>
            <a:r>
              <a:rPr lang="en-IE" sz="1500" b="1" dirty="0">
                <a:ea typeface="+mn-lt"/>
                <a:cs typeface="+mn-lt"/>
              </a:rPr>
              <a:t>Sustainable - </a:t>
            </a:r>
            <a:r>
              <a:rPr lang="en-IE" sz="1500" dirty="0">
                <a:ea typeface="+mn-lt"/>
                <a:cs typeface="+mn-lt"/>
              </a:rPr>
              <a:t>in harmony with nature, the environment, and our planet</a:t>
            </a:r>
            <a:endParaRPr lang="en-IE" sz="1500" dirty="0">
              <a:ea typeface="Calibri"/>
              <a:cs typeface="Calibri"/>
            </a:endParaRPr>
          </a:p>
          <a:p>
            <a:pPr lvl="1">
              <a:lnSpc>
                <a:spcPct val="100000"/>
              </a:lnSpc>
            </a:pPr>
            <a:r>
              <a:rPr lang="en-IE" sz="1500" b="1" dirty="0">
                <a:ea typeface="+mn-lt"/>
                <a:cs typeface="+mn-lt"/>
              </a:rPr>
              <a:t>Inclusive -</a:t>
            </a:r>
            <a:r>
              <a:rPr lang="en-IE" sz="1500" dirty="0">
                <a:ea typeface="+mn-lt"/>
                <a:cs typeface="+mn-lt"/>
              </a:rPr>
              <a:t> encouraging a dialogue across cultures, disciplines, genders and ages</a:t>
            </a:r>
          </a:p>
          <a:p>
            <a:pPr>
              <a:lnSpc>
                <a:spcPct val="100000"/>
              </a:lnSpc>
            </a:pPr>
            <a:r>
              <a:rPr lang="en-IE" sz="1500" dirty="0">
                <a:ea typeface="Calibri"/>
                <a:cs typeface="Calibri"/>
              </a:rPr>
              <a:t>Three key interconnected transformations:</a:t>
            </a:r>
          </a:p>
          <a:p>
            <a:pPr lvl="1">
              <a:lnSpc>
                <a:spcPct val="100000"/>
              </a:lnSpc>
            </a:pPr>
            <a:r>
              <a:rPr lang="en-IE" sz="1500" dirty="0">
                <a:ea typeface="Calibri"/>
                <a:cs typeface="Calibri"/>
              </a:rPr>
              <a:t>Of </a:t>
            </a:r>
            <a:r>
              <a:rPr lang="en-IE" sz="1500" b="1" dirty="0">
                <a:ea typeface="Calibri"/>
                <a:cs typeface="Calibri"/>
              </a:rPr>
              <a:t>places</a:t>
            </a:r>
            <a:r>
              <a:rPr lang="en-IE" sz="1500" dirty="0">
                <a:ea typeface="Calibri"/>
                <a:cs typeface="Calibri"/>
              </a:rPr>
              <a:t> on the ground</a:t>
            </a:r>
          </a:p>
          <a:p>
            <a:pPr lvl="1">
              <a:lnSpc>
                <a:spcPct val="100000"/>
              </a:lnSpc>
            </a:pPr>
            <a:r>
              <a:rPr lang="en-IE" sz="1500" dirty="0">
                <a:ea typeface="Calibri"/>
                <a:cs typeface="Calibri"/>
              </a:rPr>
              <a:t>Of the </a:t>
            </a:r>
            <a:r>
              <a:rPr lang="en-IE" sz="1500" b="1" dirty="0">
                <a:ea typeface="Calibri"/>
                <a:cs typeface="Calibri"/>
              </a:rPr>
              <a:t>environment</a:t>
            </a:r>
            <a:r>
              <a:rPr lang="en-IE" sz="1500" dirty="0">
                <a:ea typeface="Calibri"/>
                <a:cs typeface="Calibri"/>
              </a:rPr>
              <a:t> that enables innovation</a:t>
            </a:r>
          </a:p>
          <a:p>
            <a:pPr lvl="1">
              <a:lnSpc>
                <a:spcPct val="100000"/>
              </a:lnSpc>
            </a:pPr>
            <a:r>
              <a:rPr lang="en-IE" sz="1500" dirty="0">
                <a:ea typeface="Calibri"/>
                <a:cs typeface="Calibri"/>
              </a:rPr>
              <a:t>Of our </a:t>
            </a:r>
            <a:r>
              <a:rPr lang="en-IE" sz="1500" b="1" dirty="0">
                <a:ea typeface="Calibri"/>
                <a:cs typeface="Calibri"/>
              </a:rPr>
              <a:t>perspectives</a:t>
            </a:r>
            <a:r>
              <a:rPr lang="en-IE" sz="1500" dirty="0">
                <a:ea typeface="Calibri"/>
                <a:cs typeface="Calibri"/>
              </a:rPr>
              <a:t> and way of thinking</a:t>
            </a:r>
          </a:p>
          <a:p>
            <a:pPr>
              <a:lnSpc>
                <a:spcPct val="100000"/>
              </a:lnSpc>
            </a:pPr>
            <a:endParaRPr lang="en-IE" sz="1500" dirty="0">
              <a:ea typeface="Calibri"/>
              <a:cs typeface="Calibri"/>
            </a:endParaRPr>
          </a:p>
        </p:txBody>
      </p:sp>
      <p:sp>
        <p:nvSpPr>
          <p:cNvPr id="6" name="object 2">
            <a:extLst>
              <a:ext uri="{FF2B5EF4-FFF2-40B4-BE49-F238E27FC236}">
                <a16:creationId xmlns:a16="http://schemas.microsoft.com/office/drawing/2014/main" id="{EEA6AB9F-5839-2E5D-E6A2-B948D8439854}"/>
              </a:ext>
            </a:extLst>
          </p:cNvPr>
          <p:cNvSpPr/>
          <p:nvPr/>
        </p:nvSpPr>
        <p:spPr>
          <a:xfrm>
            <a:off x="7319738" y="4018467"/>
            <a:ext cx="4506849" cy="1897380"/>
          </a:xfrm>
          <a:prstGeom prst="rect">
            <a:avLst/>
          </a:prstGeom>
          <a:blipFill>
            <a:blip r:embed="rId4" cstate="print"/>
            <a:stretch>
              <a:fillRect/>
            </a:stretch>
          </a:blipFill>
        </p:spPr>
        <p:txBody>
          <a:bodyPr wrap="square" lIns="0" tIns="0" rIns="0" bIns="0" rtlCol="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1pPr>
            <a:lvl2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2pPr>
            <a:lvl3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3pPr>
            <a:lvl4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4pPr>
            <a:lvl5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5pPr>
            <a:lvl6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6pPr>
            <a:lvl7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7pPr>
            <a:lvl8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8pPr>
            <a:lvl9pPr marL="0" marR="0" indent="0" algn="l" defTabSz="914400" rtl="0" fontAlgn="auto" latinLnBrk="0" hangingPunct="0">
              <a:lnSpc>
                <a:spcPct val="115000"/>
              </a:lnSpc>
              <a:spcBef>
                <a:spcPts val="0"/>
              </a:spcBef>
              <a:spcAft>
                <a:spcPts val="0"/>
              </a:spcAft>
              <a:buClrTx/>
              <a:buSzTx/>
              <a:buFontTx/>
              <a:buNone/>
              <a:tabLst/>
              <a:defRPr kumimoji="0" sz="1000" b="0" i="0" u="none" strike="noStrike" cap="none" spc="0" normalizeH="0" baseline="0">
                <a:ln>
                  <a:noFill/>
                </a:ln>
                <a:solidFill>
                  <a:srgbClr val="50E3C2"/>
                </a:solidFill>
                <a:effectLst/>
                <a:uFillTx/>
                <a:latin typeface="Lato Regular"/>
                <a:ea typeface="Lato Regular"/>
                <a:cs typeface="Lato Regular"/>
                <a:sym typeface="Lato Regular"/>
              </a:defRPr>
            </a:lvl9pPr>
          </a:lstStyle>
          <a:p>
            <a:pPr defTabSz="685800" hangingPunct="1">
              <a:lnSpc>
                <a:spcPct val="100000"/>
              </a:lnSpc>
            </a:pPr>
            <a:endParaRPr sz="1350" kern="1200">
              <a:solidFill>
                <a:prstClr val="black"/>
              </a:solidFill>
              <a:latin typeface="Calibri"/>
              <a:ea typeface="+mn-ea"/>
              <a:cs typeface="+mn-cs"/>
            </a:endParaRPr>
          </a:p>
        </p:txBody>
      </p:sp>
    </p:spTree>
    <p:extLst>
      <p:ext uri="{BB962C8B-B14F-4D97-AF65-F5344CB8AC3E}">
        <p14:creationId xmlns:p14="http://schemas.microsoft.com/office/powerpoint/2010/main" val="3400225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22B61-E929-4819-A935-F771FAB8FF2D}"/>
              </a:ext>
            </a:extLst>
          </p:cNvPr>
          <p:cNvSpPr/>
          <p:nvPr/>
        </p:nvSpPr>
        <p:spPr>
          <a:xfrm>
            <a:off x="0" y="994083"/>
            <a:ext cx="12192000" cy="512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Titel 1"/>
          <p:cNvSpPr>
            <a:spLocks noGrp="1"/>
          </p:cNvSpPr>
          <p:nvPr>
            <p:ph type="title"/>
          </p:nvPr>
        </p:nvSpPr>
        <p:spPr>
          <a:xfrm>
            <a:off x="719667" y="169742"/>
            <a:ext cx="5376333" cy="824900"/>
          </a:xfrm>
        </p:spPr>
        <p:txBody>
          <a:bodyPr>
            <a:normAutofit/>
          </a:bodyPr>
          <a:lstStyle/>
          <a:p>
            <a:r>
              <a:rPr lang="de-AT" sz="4000" b="1">
                <a:solidFill>
                  <a:schemeClr val="bg1"/>
                </a:solidFill>
              </a:rPr>
              <a:t>New European Bauhaus </a:t>
            </a:r>
          </a:p>
        </p:txBody>
      </p:sp>
      <p:sp>
        <p:nvSpPr>
          <p:cNvPr id="13" name="Rectangle: Rounded Corners 12">
            <a:extLst>
              <a:ext uri="{FF2B5EF4-FFF2-40B4-BE49-F238E27FC236}">
                <a16:creationId xmlns:a16="http://schemas.microsoft.com/office/drawing/2014/main" id="{B415123A-8824-4CF6-A870-76E94F70A2D5}"/>
              </a:ext>
            </a:extLst>
          </p:cNvPr>
          <p:cNvSpPr/>
          <p:nvPr/>
        </p:nvSpPr>
        <p:spPr>
          <a:xfrm>
            <a:off x="1566336" y="1759534"/>
            <a:ext cx="2032000" cy="9736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375B3"/>
              </a:solidFill>
            </a:endParaRPr>
          </a:p>
        </p:txBody>
      </p:sp>
      <p:sp>
        <p:nvSpPr>
          <p:cNvPr id="14" name="Rectangle: Rounded Corners 13">
            <a:extLst>
              <a:ext uri="{FF2B5EF4-FFF2-40B4-BE49-F238E27FC236}">
                <a16:creationId xmlns:a16="http://schemas.microsoft.com/office/drawing/2014/main" id="{B3C2E1BF-0606-48D8-B715-2F39FB090C3D}"/>
              </a:ext>
            </a:extLst>
          </p:cNvPr>
          <p:cNvSpPr/>
          <p:nvPr/>
        </p:nvSpPr>
        <p:spPr>
          <a:xfrm>
            <a:off x="1562103" y="2984564"/>
            <a:ext cx="2032000" cy="9736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375B3"/>
              </a:solidFill>
            </a:endParaRPr>
          </a:p>
        </p:txBody>
      </p:sp>
      <p:sp>
        <p:nvSpPr>
          <p:cNvPr id="15" name="Rectangle: Rounded Corners 14">
            <a:extLst>
              <a:ext uri="{FF2B5EF4-FFF2-40B4-BE49-F238E27FC236}">
                <a16:creationId xmlns:a16="http://schemas.microsoft.com/office/drawing/2014/main" id="{7FA105AB-9937-4885-A177-514786465C05}"/>
              </a:ext>
            </a:extLst>
          </p:cNvPr>
          <p:cNvSpPr/>
          <p:nvPr/>
        </p:nvSpPr>
        <p:spPr>
          <a:xfrm>
            <a:off x="1562103" y="4224738"/>
            <a:ext cx="2032000" cy="97366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375B3"/>
              </a:solidFill>
            </a:endParaRPr>
          </a:p>
        </p:txBody>
      </p:sp>
      <p:sp>
        <p:nvSpPr>
          <p:cNvPr id="17" name="Rectangle: Rounded Corners 16">
            <a:extLst>
              <a:ext uri="{FF2B5EF4-FFF2-40B4-BE49-F238E27FC236}">
                <a16:creationId xmlns:a16="http://schemas.microsoft.com/office/drawing/2014/main" id="{2CC9D901-DECA-43B3-9502-0170BFF4C244}"/>
              </a:ext>
            </a:extLst>
          </p:cNvPr>
          <p:cNvSpPr/>
          <p:nvPr/>
        </p:nvSpPr>
        <p:spPr>
          <a:xfrm>
            <a:off x="3903135" y="2981908"/>
            <a:ext cx="2032000" cy="9736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2C7CE95E-60CF-4964-83B6-7A20DE85A2F9}"/>
              </a:ext>
            </a:extLst>
          </p:cNvPr>
          <p:cNvSpPr txBox="1"/>
          <p:nvPr/>
        </p:nvSpPr>
        <p:spPr>
          <a:xfrm>
            <a:off x="1735670" y="2081268"/>
            <a:ext cx="1684866" cy="400110"/>
          </a:xfrm>
          <a:prstGeom prst="rect">
            <a:avLst/>
          </a:prstGeom>
          <a:solidFill>
            <a:schemeClr val="bg1">
              <a:lumMod val="85000"/>
            </a:schemeClr>
          </a:solidFill>
          <a:ln>
            <a:solidFill>
              <a:schemeClr val="bg1">
                <a:lumMod val="85000"/>
              </a:schemeClr>
            </a:solidFill>
          </a:ln>
        </p:spPr>
        <p:txBody>
          <a:bodyPr wrap="square" rtlCol="0">
            <a:spAutoFit/>
          </a:bodyPr>
          <a:lstStyle/>
          <a:p>
            <a:r>
              <a:rPr lang="en-IE" sz="2000" b="1">
                <a:solidFill>
                  <a:srgbClr val="0375B3"/>
                </a:solidFill>
              </a:rPr>
              <a:t>Key Attributes</a:t>
            </a:r>
          </a:p>
        </p:txBody>
      </p:sp>
      <p:sp>
        <p:nvSpPr>
          <p:cNvPr id="24" name="TextBox 23">
            <a:extLst>
              <a:ext uri="{FF2B5EF4-FFF2-40B4-BE49-F238E27FC236}">
                <a16:creationId xmlns:a16="http://schemas.microsoft.com/office/drawing/2014/main" id="{BCE42268-374F-4D1F-BB21-D17998412232}"/>
              </a:ext>
            </a:extLst>
          </p:cNvPr>
          <p:cNvSpPr txBox="1"/>
          <p:nvPr/>
        </p:nvSpPr>
        <p:spPr>
          <a:xfrm>
            <a:off x="1790703" y="3307844"/>
            <a:ext cx="1684866" cy="400110"/>
          </a:xfrm>
          <a:prstGeom prst="rect">
            <a:avLst/>
          </a:prstGeom>
          <a:solidFill>
            <a:schemeClr val="bg1">
              <a:lumMod val="85000"/>
            </a:schemeClr>
          </a:solidFill>
          <a:ln>
            <a:solidFill>
              <a:schemeClr val="bg1">
                <a:lumMod val="85000"/>
              </a:schemeClr>
            </a:solidFill>
          </a:ln>
        </p:spPr>
        <p:txBody>
          <a:bodyPr wrap="square" rtlCol="0">
            <a:spAutoFit/>
          </a:bodyPr>
          <a:lstStyle/>
          <a:p>
            <a:r>
              <a:rPr lang="en-IE" sz="2000" b="1">
                <a:solidFill>
                  <a:schemeClr val="accent6">
                    <a:lumMod val="75000"/>
                  </a:schemeClr>
                </a:solidFill>
              </a:rPr>
              <a:t>Three Pillars </a:t>
            </a:r>
          </a:p>
        </p:txBody>
      </p:sp>
      <p:sp>
        <p:nvSpPr>
          <p:cNvPr id="25" name="TextBox 24">
            <a:extLst>
              <a:ext uri="{FF2B5EF4-FFF2-40B4-BE49-F238E27FC236}">
                <a16:creationId xmlns:a16="http://schemas.microsoft.com/office/drawing/2014/main" id="{F5E45FCB-48D9-4C38-9D86-0A28E1912253}"/>
              </a:ext>
            </a:extLst>
          </p:cNvPr>
          <p:cNvSpPr txBox="1"/>
          <p:nvPr/>
        </p:nvSpPr>
        <p:spPr>
          <a:xfrm>
            <a:off x="1687753" y="4506200"/>
            <a:ext cx="1800562" cy="400110"/>
          </a:xfrm>
          <a:prstGeom prst="rect">
            <a:avLst/>
          </a:prstGeom>
          <a:solidFill>
            <a:schemeClr val="bg1">
              <a:lumMod val="85000"/>
            </a:schemeClr>
          </a:solidFill>
          <a:ln>
            <a:solidFill>
              <a:schemeClr val="bg1">
                <a:lumMod val="85000"/>
              </a:schemeClr>
            </a:solidFill>
          </a:ln>
        </p:spPr>
        <p:txBody>
          <a:bodyPr wrap="square" rtlCol="0">
            <a:spAutoFit/>
          </a:bodyPr>
          <a:lstStyle/>
          <a:p>
            <a:r>
              <a:rPr lang="en-IE" sz="2000" b="1">
                <a:solidFill>
                  <a:srgbClr val="7030A0"/>
                </a:solidFill>
              </a:rPr>
              <a:t>Thematic Axes</a:t>
            </a:r>
          </a:p>
        </p:txBody>
      </p:sp>
      <p:sp>
        <p:nvSpPr>
          <p:cNvPr id="27" name="TextBox 26">
            <a:extLst>
              <a:ext uri="{FF2B5EF4-FFF2-40B4-BE49-F238E27FC236}">
                <a16:creationId xmlns:a16="http://schemas.microsoft.com/office/drawing/2014/main" id="{CBB59EC0-6031-4C93-B53A-07012D9B5EB7}"/>
              </a:ext>
            </a:extLst>
          </p:cNvPr>
          <p:cNvSpPr txBox="1"/>
          <p:nvPr/>
        </p:nvSpPr>
        <p:spPr>
          <a:xfrm>
            <a:off x="4361102" y="3272476"/>
            <a:ext cx="1260767" cy="400110"/>
          </a:xfrm>
          <a:prstGeom prst="rect">
            <a:avLst/>
          </a:prstGeom>
          <a:solidFill>
            <a:schemeClr val="accent6">
              <a:lumMod val="75000"/>
            </a:schemeClr>
          </a:solidFill>
          <a:ln>
            <a:solidFill>
              <a:schemeClr val="accent6">
                <a:lumMod val="75000"/>
              </a:schemeClr>
            </a:solidFill>
          </a:ln>
        </p:spPr>
        <p:txBody>
          <a:bodyPr wrap="square" rtlCol="0">
            <a:spAutoFit/>
          </a:bodyPr>
          <a:lstStyle/>
          <a:p>
            <a:r>
              <a:rPr lang="en-IE" sz="2000" b="1">
                <a:solidFill>
                  <a:schemeClr val="bg1"/>
                </a:solidFill>
              </a:rPr>
              <a:t>Enriching </a:t>
            </a:r>
          </a:p>
        </p:txBody>
      </p:sp>
      <p:sp>
        <p:nvSpPr>
          <p:cNvPr id="33" name="TextBox 32">
            <a:extLst>
              <a:ext uri="{FF2B5EF4-FFF2-40B4-BE49-F238E27FC236}">
                <a16:creationId xmlns:a16="http://schemas.microsoft.com/office/drawing/2014/main" id="{D4B88559-99DB-46DB-827C-B8F9A382597F}"/>
              </a:ext>
            </a:extLst>
          </p:cNvPr>
          <p:cNvSpPr txBox="1"/>
          <p:nvPr/>
        </p:nvSpPr>
        <p:spPr>
          <a:xfrm>
            <a:off x="242138" y="5770809"/>
            <a:ext cx="609432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3700"/>
              <a:buFont typeface="Arial"/>
              <a:buNone/>
              <a:tabLst/>
              <a:defRPr/>
            </a:pPr>
            <a:r>
              <a:rPr kumimoji="0" lang="en-GB" sz="1000" b="0" i="0" u="none" strike="noStrike" kern="0" cap="none" spc="0" normalizeH="0" baseline="0" noProof="0">
                <a:ln>
                  <a:noFill/>
                </a:ln>
                <a:solidFill>
                  <a:schemeClr val="bg1">
                    <a:lumMod val="50000"/>
                  </a:schemeClr>
                </a:solidFill>
                <a:effectLst/>
                <a:uLnTx/>
                <a:uFillTx/>
                <a:latin typeface="+mj-lt"/>
                <a:cs typeface="Arial"/>
                <a:sym typeface="Montserrat"/>
              </a:rPr>
              <a:t>source: </a:t>
            </a:r>
            <a:r>
              <a:rPr lang="en-GB" sz="1000">
                <a:solidFill>
                  <a:schemeClr val="bg1">
                    <a:lumMod val="50000"/>
                  </a:schemeClr>
                </a:solidFill>
                <a:latin typeface="+mj-lt"/>
                <a:sym typeface="Montserrat"/>
              </a:rPr>
              <a:t>European Commission</a:t>
            </a:r>
            <a:endParaRPr kumimoji="0" lang="en-GB" sz="1000" b="0" i="0" u="none" strike="noStrike" kern="0" cap="none" spc="0" normalizeH="0" baseline="0" noProof="0">
              <a:ln>
                <a:noFill/>
              </a:ln>
              <a:solidFill>
                <a:schemeClr val="bg1">
                  <a:lumMod val="50000"/>
                </a:schemeClr>
              </a:solidFill>
              <a:effectLst/>
              <a:uLnTx/>
              <a:uFillTx/>
              <a:latin typeface="+mj-lt"/>
              <a:cs typeface="Arial"/>
              <a:sym typeface="Montserrat"/>
            </a:endParaRPr>
          </a:p>
        </p:txBody>
      </p:sp>
      <p:sp>
        <p:nvSpPr>
          <p:cNvPr id="18" name="Rectangle: Rounded Corners 17">
            <a:extLst>
              <a:ext uri="{FF2B5EF4-FFF2-40B4-BE49-F238E27FC236}">
                <a16:creationId xmlns:a16="http://schemas.microsoft.com/office/drawing/2014/main" id="{7587700B-1E27-45A8-A149-E2C16EEAABC1}"/>
              </a:ext>
            </a:extLst>
          </p:cNvPr>
          <p:cNvSpPr/>
          <p:nvPr/>
        </p:nvSpPr>
        <p:spPr>
          <a:xfrm>
            <a:off x="6214534" y="2981907"/>
            <a:ext cx="2032000" cy="9736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TextBox 40">
            <a:extLst>
              <a:ext uri="{FF2B5EF4-FFF2-40B4-BE49-F238E27FC236}">
                <a16:creationId xmlns:a16="http://schemas.microsoft.com/office/drawing/2014/main" id="{A5F0F294-144D-4F63-BE97-D30CC9CE516B}"/>
              </a:ext>
            </a:extLst>
          </p:cNvPr>
          <p:cNvSpPr txBox="1"/>
          <p:nvPr/>
        </p:nvSpPr>
        <p:spPr>
          <a:xfrm>
            <a:off x="6564292" y="3289703"/>
            <a:ext cx="1456013" cy="400110"/>
          </a:xfrm>
          <a:prstGeom prst="rect">
            <a:avLst/>
          </a:prstGeom>
          <a:solidFill>
            <a:schemeClr val="accent6">
              <a:lumMod val="75000"/>
            </a:schemeClr>
          </a:solidFill>
          <a:ln>
            <a:solidFill>
              <a:schemeClr val="accent6">
                <a:lumMod val="75000"/>
              </a:schemeClr>
            </a:solidFill>
          </a:ln>
        </p:spPr>
        <p:txBody>
          <a:bodyPr wrap="square" rtlCol="0">
            <a:spAutoFit/>
          </a:bodyPr>
          <a:lstStyle/>
          <a:p>
            <a:r>
              <a:rPr lang="en-IE" sz="2000" b="1">
                <a:solidFill>
                  <a:schemeClr val="bg1"/>
                </a:solidFill>
              </a:rPr>
              <a:t>Sustainable </a:t>
            </a:r>
          </a:p>
        </p:txBody>
      </p:sp>
      <p:sp>
        <p:nvSpPr>
          <p:cNvPr id="19" name="Rectangle: Rounded Corners 18">
            <a:extLst>
              <a:ext uri="{FF2B5EF4-FFF2-40B4-BE49-F238E27FC236}">
                <a16:creationId xmlns:a16="http://schemas.microsoft.com/office/drawing/2014/main" id="{06AF17F2-8B33-4609-9B4C-4A858216923C}"/>
              </a:ext>
            </a:extLst>
          </p:cNvPr>
          <p:cNvSpPr/>
          <p:nvPr/>
        </p:nvSpPr>
        <p:spPr>
          <a:xfrm>
            <a:off x="8525933" y="2981906"/>
            <a:ext cx="2032000" cy="97366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TextBox 43">
            <a:extLst>
              <a:ext uri="{FF2B5EF4-FFF2-40B4-BE49-F238E27FC236}">
                <a16:creationId xmlns:a16="http://schemas.microsoft.com/office/drawing/2014/main" id="{04CA1935-0066-4E22-922A-27CD422FA552}"/>
              </a:ext>
            </a:extLst>
          </p:cNvPr>
          <p:cNvSpPr txBox="1"/>
          <p:nvPr/>
        </p:nvSpPr>
        <p:spPr>
          <a:xfrm>
            <a:off x="9002438" y="3256752"/>
            <a:ext cx="1142488" cy="400110"/>
          </a:xfrm>
          <a:prstGeom prst="rect">
            <a:avLst/>
          </a:prstGeom>
          <a:solidFill>
            <a:schemeClr val="accent6">
              <a:lumMod val="75000"/>
            </a:schemeClr>
          </a:solidFill>
          <a:ln>
            <a:solidFill>
              <a:schemeClr val="accent6">
                <a:lumMod val="75000"/>
              </a:schemeClr>
            </a:solidFill>
          </a:ln>
        </p:spPr>
        <p:txBody>
          <a:bodyPr wrap="square" rtlCol="0">
            <a:spAutoFit/>
          </a:bodyPr>
          <a:lstStyle/>
          <a:p>
            <a:r>
              <a:rPr lang="en-IE" sz="2000" b="1">
                <a:solidFill>
                  <a:schemeClr val="bg1"/>
                </a:solidFill>
              </a:rPr>
              <a:t>Inclusive</a:t>
            </a:r>
          </a:p>
        </p:txBody>
      </p:sp>
      <p:sp>
        <p:nvSpPr>
          <p:cNvPr id="16" name="Rectangle: Rounded Corners 15">
            <a:extLst>
              <a:ext uri="{FF2B5EF4-FFF2-40B4-BE49-F238E27FC236}">
                <a16:creationId xmlns:a16="http://schemas.microsoft.com/office/drawing/2014/main" id="{734E9A53-985E-40D3-A073-CE08A4C1E972}"/>
              </a:ext>
            </a:extLst>
          </p:cNvPr>
          <p:cNvSpPr/>
          <p:nvPr/>
        </p:nvSpPr>
        <p:spPr>
          <a:xfrm>
            <a:off x="3886202" y="1744390"/>
            <a:ext cx="6671732" cy="973667"/>
          </a:xfrm>
          <a:prstGeom prst="roundRect">
            <a:avLst/>
          </a:prstGeom>
          <a:solidFill>
            <a:srgbClr val="0375B3"/>
          </a:solidFill>
          <a:ln>
            <a:solidFill>
              <a:srgbClr val="0375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TextBox 25">
            <a:extLst>
              <a:ext uri="{FF2B5EF4-FFF2-40B4-BE49-F238E27FC236}">
                <a16:creationId xmlns:a16="http://schemas.microsoft.com/office/drawing/2014/main" id="{49B94A1E-BE24-4BCF-987B-372D39DF22A8}"/>
              </a:ext>
            </a:extLst>
          </p:cNvPr>
          <p:cNvSpPr txBox="1"/>
          <p:nvPr/>
        </p:nvSpPr>
        <p:spPr>
          <a:xfrm>
            <a:off x="4595281" y="2017386"/>
            <a:ext cx="5609168" cy="400110"/>
          </a:xfrm>
          <a:prstGeom prst="rect">
            <a:avLst/>
          </a:prstGeom>
          <a:solidFill>
            <a:srgbClr val="0375B3"/>
          </a:solidFill>
          <a:ln>
            <a:solidFill>
              <a:srgbClr val="0375B3"/>
            </a:solidFill>
          </a:ln>
        </p:spPr>
        <p:txBody>
          <a:bodyPr wrap="square" rtlCol="0">
            <a:spAutoFit/>
          </a:bodyPr>
          <a:lstStyle/>
          <a:p>
            <a:r>
              <a:rPr lang="en-IE" sz="2000" b="1">
                <a:solidFill>
                  <a:schemeClr val="bg1"/>
                </a:solidFill>
              </a:rPr>
              <a:t>Cultural, Human-Centred, Positive and Tangible</a:t>
            </a:r>
          </a:p>
        </p:txBody>
      </p:sp>
      <p:sp>
        <p:nvSpPr>
          <p:cNvPr id="48" name="Rectangle: Rounded Corners 47">
            <a:extLst>
              <a:ext uri="{FF2B5EF4-FFF2-40B4-BE49-F238E27FC236}">
                <a16:creationId xmlns:a16="http://schemas.microsoft.com/office/drawing/2014/main" id="{21A07D19-5DEE-447F-9C2E-45615BB37E73}"/>
              </a:ext>
            </a:extLst>
          </p:cNvPr>
          <p:cNvSpPr/>
          <p:nvPr/>
        </p:nvSpPr>
        <p:spPr>
          <a:xfrm>
            <a:off x="3903135" y="4246143"/>
            <a:ext cx="1551460" cy="97366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p>
        </p:txBody>
      </p:sp>
      <p:sp>
        <p:nvSpPr>
          <p:cNvPr id="49" name="Rectangle: Rounded Corners 48">
            <a:extLst>
              <a:ext uri="{FF2B5EF4-FFF2-40B4-BE49-F238E27FC236}">
                <a16:creationId xmlns:a16="http://schemas.microsoft.com/office/drawing/2014/main" id="{63F98684-4600-4DE1-A9FC-6A31B22CDB72}"/>
              </a:ext>
            </a:extLst>
          </p:cNvPr>
          <p:cNvSpPr/>
          <p:nvPr/>
        </p:nvSpPr>
        <p:spPr>
          <a:xfrm>
            <a:off x="5621869" y="4263369"/>
            <a:ext cx="1551460" cy="97366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p>
        </p:txBody>
      </p:sp>
      <p:sp>
        <p:nvSpPr>
          <p:cNvPr id="50" name="Rectangle: Rounded Corners 49">
            <a:extLst>
              <a:ext uri="{FF2B5EF4-FFF2-40B4-BE49-F238E27FC236}">
                <a16:creationId xmlns:a16="http://schemas.microsoft.com/office/drawing/2014/main" id="{53A464D0-05E4-41BB-B331-3716582A5330}"/>
              </a:ext>
            </a:extLst>
          </p:cNvPr>
          <p:cNvSpPr/>
          <p:nvPr/>
        </p:nvSpPr>
        <p:spPr>
          <a:xfrm>
            <a:off x="7314171" y="4263369"/>
            <a:ext cx="1551460" cy="97366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p>
        </p:txBody>
      </p:sp>
      <p:sp>
        <p:nvSpPr>
          <p:cNvPr id="51" name="Rectangle: Rounded Corners 50">
            <a:extLst>
              <a:ext uri="{FF2B5EF4-FFF2-40B4-BE49-F238E27FC236}">
                <a16:creationId xmlns:a16="http://schemas.microsoft.com/office/drawing/2014/main" id="{41AC840F-87B5-432C-830E-44931F39054C}"/>
              </a:ext>
            </a:extLst>
          </p:cNvPr>
          <p:cNvSpPr/>
          <p:nvPr/>
        </p:nvSpPr>
        <p:spPr>
          <a:xfrm>
            <a:off x="9006473" y="4263369"/>
            <a:ext cx="1551460" cy="973667"/>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p>
        </p:txBody>
      </p:sp>
      <p:sp>
        <p:nvSpPr>
          <p:cNvPr id="52" name="TextBox 51">
            <a:extLst>
              <a:ext uri="{FF2B5EF4-FFF2-40B4-BE49-F238E27FC236}">
                <a16:creationId xmlns:a16="http://schemas.microsoft.com/office/drawing/2014/main" id="{4DDBC60A-A27C-4601-AC71-0D7876081EA0}"/>
              </a:ext>
            </a:extLst>
          </p:cNvPr>
          <p:cNvSpPr txBox="1"/>
          <p:nvPr/>
        </p:nvSpPr>
        <p:spPr>
          <a:xfrm>
            <a:off x="4152284" y="4559396"/>
            <a:ext cx="1260767" cy="461665"/>
          </a:xfrm>
          <a:prstGeom prst="rect">
            <a:avLst/>
          </a:prstGeom>
          <a:solidFill>
            <a:srgbClr val="7030A0"/>
          </a:solidFill>
          <a:ln>
            <a:solidFill>
              <a:srgbClr val="7030A0"/>
            </a:solidFill>
          </a:ln>
        </p:spPr>
        <p:txBody>
          <a:bodyPr wrap="square" rtlCol="0">
            <a:spAutoFit/>
          </a:bodyPr>
          <a:lstStyle/>
          <a:p>
            <a:r>
              <a:rPr lang="en-IE" sz="1200" b="1">
                <a:solidFill>
                  <a:schemeClr val="bg1"/>
                </a:solidFill>
              </a:rPr>
              <a:t>Reconnecting with nature </a:t>
            </a:r>
          </a:p>
        </p:txBody>
      </p:sp>
      <p:sp>
        <p:nvSpPr>
          <p:cNvPr id="53" name="TextBox 52">
            <a:extLst>
              <a:ext uri="{FF2B5EF4-FFF2-40B4-BE49-F238E27FC236}">
                <a16:creationId xmlns:a16="http://schemas.microsoft.com/office/drawing/2014/main" id="{258A58E4-1CBD-402C-8C52-A58D11AF1ED1}"/>
              </a:ext>
            </a:extLst>
          </p:cNvPr>
          <p:cNvSpPr txBox="1"/>
          <p:nvPr/>
        </p:nvSpPr>
        <p:spPr>
          <a:xfrm>
            <a:off x="5763627" y="4494621"/>
            <a:ext cx="1347625" cy="461665"/>
          </a:xfrm>
          <a:prstGeom prst="rect">
            <a:avLst/>
          </a:prstGeom>
          <a:solidFill>
            <a:srgbClr val="7030A0"/>
          </a:solidFill>
          <a:ln>
            <a:solidFill>
              <a:srgbClr val="7030A0"/>
            </a:solidFill>
          </a:ln>
        </p:spPr>
        <p:txBody>
          <a:bodyPr wrap="square" rtlCol="0">
            <a:spAutoFit/>
          </a:bodyPr>
          <a:lstStyle/>
          <a:p>
            <a:r>
              <a:rPr lang="en-IE" sz="1200" b="1">
                <a:solidFill>
                  <a:schemeClr val="bg1"/>
                </a:solidFill>
              </a:rPr>
              <a:t>Regaining a sense of belonging </a:t>
            </a:r>
          </a:p>
        </p:txBody>
      </p:sp>
      <p:sp>
        <p:nvSpPr>
          <p:cNvPr id="54" name="TextBox 53">
            <a:extLst>
              <a:ext uri="{FF2B5EF4-FFF2-40B4-BE49-F238E27FC236}">
                <a16:creationId xmlns:a16="http://schemas.microsoft.com/office/drawing/2014/main" id="{A9199716-B13A-406D-AF5C-BBCC6AAF2B28}"/>
              </a:ext>
            </a:extLst>
          </p:cNvPr>
          <p:cNvSpPr txBox="1"/>
          <p:nvPr/>
        </p:nvSpPr>
        <p:spPr>
          <a:xfrm>
            <a:off x="7399865" y="4422923"/>
            <a:ext cx="1437512" cy="646331"/>
          </a:xfrm>
          <a:prstGeom prst="rect">
            <a:avLst/>
          </a:prstGeom>
          <a:solidFill>
            <a:srgbClr val="7030A0"/>
          </a:solidFill>
          <a:ln>
            <a:solidFill>
              <a:srgbClr val="7030A0"/>
            </a:solidFill>
          </a:ln>
        </p:spPr>
        <p:txBody>
          <a:bodyPr wrap="square" rtlCol="0">
            <a:spAutoFit/>
          </a:bodyPr>
          <a:lstStyle/>
          <a:p>
            <a:r>
              <a:rPr lang="en-IE" sz="1200" b="1">
                <a:solidFill>
                  <a:schemeClr val="bg1"/>
                </a:solidFill>
              </a:rPr>
              <a:t>Prioritising places and people that need it most</a:t>
            </a:r>
          </a:p>
        </p:txBody>
      </p:sp>
      <p:sp>
        <p:nvSpPr>
          <p:cNvPr id="55" name="TextBox 54">
            <a:extLst>
              <a:ext uri="{FF2B5EF4-FFF2-40B4-BE49-F238E27FC236}">
                <a16:creationId xmlns:a16="http://schemas.microsoft.com/office/drawing/2014/main" id="{ABA00BFE-7894-4208-A13A-6EB939A6C469}"/>
              </a:ext>
            </a:extLst>
          </p:cNvPr>
          <p:cNvSpPr txBox="1"/>
          <p:nvPr/>
        </p:nvSpPr>
        <p:spPr>
          <a:xfrm>
            <a:off x="9101113" y="4411358"/>
            <a:ext cx="1394063" cy="646331"/>
          </a:xfrm>
          <a:prstGeom prst="rect">
            <a:avLst/>
          </a:prstGeom>
          <a:solidFill>
            <a:srgbClr val="7030A0"/>
          </a:solidFill>
          <a:ln>
            <a:solidFill>
              <a:srgbClr val="7030A0"/>
            </a:solidFill>
          </a:ln>
        </p:spPr>
        <p:txBody>
          <a:bodyPr wrap="square" rtlCol="0">
            <a:spAutoFit/>
          </a:bodyPr>
          <a:lstStyle/>
          <a:p>
            <a:r>
              <a:rPr lang="en-IE" sz="1200" b="1">
                <a:solidFill>
                  <a:schemeClr val="bg1"/>
                </a:solidFill>
              </a:rPr>
              <a:t>Fostering long-term, life-cycle and integrated thinking </a:t>
            </a:r>
          </a:p>
        </p:txBody>
      </p:sp>
    </p:spTree>
    <p:extLst>
      <p:ext uri="{BB962C8B-B14F-4D97-AF65-F5344CB8AC3E}">
        <p14:creationId xmlns:p14="http://schemas.microsoft.com/office/powerpoint/2010/main" val="4087450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694" y="1012607"/>
            <a:ext cx="12192000" cy="5138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13318" y="316031"/>
            <a:ext cx="9021764" cy="532800"/>
          </a:xfrm>
        </p:spPr>
        <p:txBody>
          <a:bodyPr>
            <a:normAutofit fontScale="90000"/>
          </a:bodyPr>
          <a:lstStyle/>
          <a:p>
            <a:r>
              <a:rPr lang="it-IT" b="1" err="1">
                <a:solidFill>
                  <a:schemeClr val="bg1"/>
                </a:solidFill>
              </a:rPr>
              <a:t>Theme</a:t>
            </a:r>
            <a:r>
              <a:rPr lang="it-IT" b="1">
                <a:solidFill>
                  <a:schemeClr val="bg1"/>
                </a:solidFill>
              </a:rPr>
              <a:t> 1: </a:t>
            </a:r>
            <a:r>
              <a:rPr lang="it-IT" b="1" err="1">
                <a:solidFill>
                  <a:schemeClr val="bg1"/>
                </a:solidFill>
              </a:rPr>
              <a:t>Enriching</a:t>
            </a:r>
            <a:r>
              <a:rPr lang="it-IT" b="1">
                <a:solidFill>
                  <a:schemeClr val="bg1"/>
                </a:solidFill>
              </a:rPr>
              <a:t>  </a:t>
            </a:r>
            <a:endParaRPr lang="it-IT" b="1">
              <a:solidFill>
                <a:schemeClr val="bg1"/>
              </a:solidFill>
              <a:ea typeface="Calibri Light"/>
              <a:cs typeface="Calibri Light"/>
            </a:endParaRPr>
          </a:p>
        </p:txBody>
      </p:sp>
      <p:grpSp>
        <p:nvGrpSpPr>
          <p:cNvPr id="2" name="Group 1">
            <a:extLst>
              <a:ext uri="{FF2B5EF4-FFF2-40B4-BE49-F238E27FC236}">
                <a16:creationId xmlns:a16="http://schemas.microsoft.com/office/drawing/2014/main" id="{E4E9B07C-E137-42A3-AFE6-8A8C4A42A404}"/>
              </a:ext>
            </a:extLst>
          </p:cNvPr>
          <p:cNvGrpSpPr/>
          <p:nvPr/>
        </p:nvGrpSpPr>
        <p:grpSpPr>
          <a:xfrm>
            <a:off x="1712403" y="1431703"/>
            <a:ext cx="8767194" cy="3363686"/>
            <a:chOff x="4691270" y="2873209"/>
            <a:chExt cx="7017026" cy="1583850"/>
          </a:xfrm>
        </p:grpSpPr>
        <p:pic>
          <p:nvPicPr>
            <p:cNvPr id="6" name="Picture 5">
              <a:extLst>
                <a:ext uri="{FF2B5EF4-FFF2-40B4-BE49-F238E27FC236}">
                  <a16:creationId xmlns:a16="http://schemas.microsoft.com/office/drawing/2014/main" id="{90EB5B05-172F-4B46-904B-119AFC6DBCC5}"/>
                </a:ext>
              </a:extLst>
            </p:cNvPr>
            <p:cNvPicPr>
              <a:picLocks noChangeAspect="1"/>
            </p:cNvPicPr>
            <p:nvPr/>
          </p:nvPicPr>
          <p:blipFill>
            <a:blip r:embed="rId4">
              <a:duotone>
                <a:schemeClr val="accent5">
                  <a:shade val="45000"/>
                  <a:satMod val="135000"/>
                </a:schemeClr>
                <a:prstClr val="white"/>
              </a:duotone>
            </a:blip>
            <a:stretch>
              <a:fillRect/>
            </a:stretch>
          </p:blipFill>
          <p:spPr>
            <a:xfrm>
              <a:off x="4691270" y="2873209"/>
              <a:ext cx="7017026" cy="958025"/>
            </a:xfrm>
            <a:prstGeom prst="rect">
              <a:avLst/>
            </a:prstGeom>
          </p:spPr>
        </p:pic>
        <p:pic>
          <p:nvPicPr>
            <p:cNvPr id="7" name="Picture 6">
              <a:extLst>
                <a:ext uri="{FF2B5EF4-FFF2-40B4-BE49-F238E27FC236}">
                  <a16:creationId xmlns:a16="http://schemas.microsoft.com/office/drawing/2014/main" id="{9C143258-F773-4EF9-9C24-FFA71E1F0E12}"/>
                </a:ext>
              </a:extLst>
            </p:cNvPr>
            <p:cNvPicPr>
              <a:picLocks noChangeAspect="1"/>
            </p:cNvPicPr>
            <p:nvPr/>
          </p:nvPicPr>
          <p:blipFill>
            <a:blip r:embed="rId5">
              <a:duotone>
                <a:schemeClr val="accent5">
                  <a:shade val="45000"/>
                  <a:satMod val="135000"/>
                </a:schemeClr>
                <a:prstClr val="white"/>
              </a:duotone>
            </a:blip>
            <a:stretch>
              <a:fillRect/>
            </a:stretch>
          </p:blipFill>
          <p:spPr>
            <a:xfrm>
              <a:off x="4710046" y="3883563"/>
              <a:ext cx="6978372" cy="573496"/>
            </a:xfrm>
            <a:prstGeom prst="rect">
              <a:avLst/>
            </a:prstGeom>
          </p:spPr>
        </p:pic>
      </p:grpSp>
      <p:sp>
        <p:nvSpPr>
          <p:cNvPr id="3" name="Rectangle 2">
            <a:extLst>
              <a:ext uri="{FF2B5EF4-FFF2-40B4-BE49-F238E27FC236}">
                <a16:creationId xmlns:a16="http://schemas.microsoft.com/office/drawing/2014/main" id="{D7DF5B9E-E781-40B3-8398-6D8B404FB6EA}"/>
              </a:ext>
            </a:extLst>
          </p:cNvPr>
          <p:cNvSpPr/>
          <p:nvPr/>
        </p:nvSpPr>
        <p:spPr>
          <a:xfrm>
            <a:off x="1091097" y="4906522"/>
            <a:ext cx="10008418" cy="1028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bject 3">
            <a:extLst>
              <a:ext uri="{FF2B5EF4-FFF2-40B4-BE49-F238E27FC236}">
                <a16:creationId xmlns:a16="http://schemas.microsoft.com/office/drawing/2014/main" id="{692697F4-C88A-4833-AE58-329492B1650A}"/>
              </a:ext>
            </a:extLst>
          </p:cNvPr>
          <p:cNvSpPr txBox="1"/>
          <p:nvPr/>
        </p:nvSpPr>
        <p:spPr>
          <a:xfrm>
            <a:off x="1285512" y="4959165"/>
            <a:ext cx="10008418" cy="1028487"/>
          </a:xfrm>
          <a:prstGeom prst="rect">
            <a:avLst/>
          </a:prstGeom>
        </p:spPr>
        <p:txBody>
          <a:bodyPr vert="horz" wrap="square" lIns="0" tIns="12700" rIns="0" bIns="0" rtlCol="0" anchor="t">
            <a:spAutoFit/>
          </a:bodyPr>
          <a:lstStyle/>
          <a:p>
            <a:r>
              <a:rPr lang="en-US" spc="-5">
                <a:solidFill>
                  <a:srgbClr val="1377B5"/>
                </a:solidFill>
                <a:cs typeface="Times New Roman"/>
              </a:rPr>
              <a:t>Nature-based Solutions for climate change adaptation and disaster risk reduction can be considered an 'umbrella concept' encompassing a range of established nature-based approaches, which aim to increase resilience to climate change.</a:t>
            </a:r>
          </a:p>
          <a:p>
            <a:endParaRPr lang="en-US" sz="1200" spc="-5">
              <a:solidFill>
                <a:srgbClr val="333333"/>
              </a:solidFill>
              <a:latin typeface="Times New Roman"/>
              <a:cs typeface="Times New Roman"/>
            </a:endParaRPr>
          </a:p>
        </p:txBody>
      </p:sp>
    </p:spTree>
    <p:extLst>
      <p:ext uri="{BB962C8B-B14F-4D97-AF65-F5344CB8AC3E}">
        <p14:creationId xmlns:p14="http://schemas.microsoft.com/office/powerpoint/2010/main" val="56912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11185" y="478631"/>
            <a:ext cx="9837251" cy="532800"/>
          </a:xfrm>
        </p:spPr>
        <p:txBody>
          <a:bodyPr>
            <a:normAutofit fontScale="90000"/>
          </a:bodyPr>
          <a:lstStyle/>
          <a:p>
            <a:r>
              <a:rPr lang="it-IT" b="1" dirty="0">
                <a:solidFill>
                  <a:srgbClr val="1377B5"/>
                </a:solidFill>
              </a:rPr>
              <a:t>Green and </a:t>
            </a:r>
            <a:r>
              <a:rPr lang="it-IT" b="1" dirty="0" err="1">
                <a:solidFill>
                  <a:srgbClr val="1377B5"/>
                </a:solidFill>
              </a:rPr>
              <a:t>Thriving</a:t>
            </a:r>
            <a:r>
              <a:rPr lang="it-IT" b="1" dirty="0">
                <a:solidFill>
                  <a:srgbClr val="1377B5"/>
                </a:solidFill>
              </a:rPr>
              <a:t> </a:t>
            </a:r>
            <a:r>
              <a:rPr lang="it-IT" b="1" dirty="0" err="1">
                <a:solidFill>
                  <a:srgbClr val="1377B5"/>
                </a:solidFill>
              </a:rPr>
              <a:t>Neighbourhoods</a:t>
            </a:r>
            <a:r>
              <a:rPr lang="it-IT" b="1" dirty="0">
                <a:solidFill>
                  <a:srgbClr val="1377B5"/>
                </a:solidFill>
              </a:rPr>
              <a:t>​</a:t>
            </a:r>
            <a:r>
              <a:rPr lang="it-IT" sz="2200" b="1" dirty="0">
                <a:solidFill>
                  <a:srgbClr val="1377B5"/>
                </a:solidFill>
              </a:rPr>
              <a:t>| C40 &amp; Arup</a:t>
            </a:r>
          </a:p>
        </p:txBody>
      </p:sp>
      <p:pic>
        <p:nvPicPr>
          <p:cNvPr id="2" name="Picture 2" descr="A picture containing tree, furniture&#10;&#10;Description automatically generated">
            <a:extLst>
              <a:ext uri="{FF2B5EF4-FFF2-40B4-BE49-F238E27FC236}">
                <a16:creationId xmlns:a16="http://schemas.microsoft.com/office/drawing/2014/main" id="{DB42CE7A-613C-1231-A1BC-0090252B6508}"/>
              </a:ext>
            </a:extLst>
          </p:cNvPr>
          <p:cNvPicPr>
            <a:picLocks noChangeAspect="1"/>
          </p:cNvPicPr>
          <p:nvPr/>
        </p:nvPicPr>
        <p:blipFill rotWithShape="1">
          <a:blip r:embed="rId4"/>
          <a:srcRect l="-48" t="11987" r="198" b="1942"/>
          <a:stretch/>
        </p:blipFill>
        <p:spPr>
          <a:xfrm>
            <a:off x="1433000" y="1585867"/>
            <a:ext cx="9358663" cy="4441388"/>
          </a:xfrm>
          <a:prstGeom prst="rect">
            <a:avLst/>
          </a:prstGeom>
        </p:spPr>
      </p:pic>
      <p:sp>
        <p:nvSpPr>
          <p:cNvPr id="6" name="Rectangle 5">
            <a:extLst>
              <a:ext uri="{FF2B5EF4-FFF2-40B4-BE49-F238E27FC236}">
                <a16:creationId xmlns:a16="http://schemas.microsoft.com/office/drawing/2014/main" id="{70A15A01-647F-1601-C0F5-166FE67C97CB}"/>
              </a:ext>
            </a:extLst>
          </p:cNvPr>
          <p:cNvSpPr/>
          <p:nvPr/>
        </p:nvSpPr>
        <p:spPr>
          <a:xfrm>
            <a:off x="1446648" y="1586559"/>
            <a:ext cx="3333375" cy="1165935"/>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b="1">
                <a:solidFill>
                  <a:schemeClr val="bg1"/>
                </a:solidFill>
                <a:ea typeface="+mn-lt"/>
                <a:cs typeface="+mn-lt"/>
              </a:rPr>
              <a:t>Harnessing a model for low-carbon urban development that is human-scale, thriving and inclusive for our future .</a:t>
            </a:r>
            <a:endParaRPr lang="en-US" b="1">
              <a:solidFill>
                <a:schemeClr val="bg1"/>
              </a:solidFill>
              <a:ea typeface="+mn-lt"/>
              <a:cs typeface="+mn-lt"/>
            </a:endParaRPr>
          </a:p>
        </p:txBody>
      </p:sp>
    </p:spTree>
    <p:extLst>
      <p:ext uri="{BB962C8B-B14F-4D97-AF65-F5344CB8AC3E}">
        <p14:creationId xmlns:p14="http://schemas.microsoft.com/office/powerpoint/2010/main" val="216664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9472"/>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Title 1">
            <a:extLst>
              <a:ext uri="{FF2B5EF4-FFF2-40B4-BE49-F238E27FC236}">
                <a16:creationId xmlns:a16="http://schemas.microsoft.com/office/drawing/2014/main" id="{4B9569B7-B6DC-4D8D-B421-CC90DB43AE43}"/>
              </a:ext>
            </a:extLst>
          </p:cNvPr>
          <p:cNvSpPr>
            <a:spLocks noGrp="1"/>
          </p:cNvSpPr>
          <p:nvPr>
            <p:ph type="title"/>
          </p:nvPr>
        </p:nvSpPr>
        <p:spPr>
          <a:xfrm>
            <a:off x="704302" y="372897"/>
            <a:ext cx="9837251" cy="532800"/>
          </a:xfrm>
        </p:spPr>
        <p:txBody>
          <a:bodyPr>
            <a:normAutofit fontScale="90000"/>
          </a:bodyPr>
          <a:lstStyle/>
          <a:p>
            <a:r>
              <a:rPr lang="it-IT" b="1" dirty="0">
                <a:solidFill>
                  <a:srgbClr val="1377B5"/>
                </a:solidFill>
              </a:rPr>
              <a:t>Green and </a:t>
            </a:r>
            <a:r>
              <a:rPr lang="it-IT" b="1" dirty="0" err="1">
                <a:solidFill>
                  <a:srgbClr val="1377B5"/>
                </a:solidFill>
              </a:rPr>
              <a:t>Thriving</a:t>
            </a:r>
            <a:r>
              <a:rPr lang="it-IT" b="1" dirty="0">
                <a:solidFill>
                  <a:srgbClr val="1377B5"/>
                </a:solidFill>
              </a:rPr>
              <a:t> </a:t>
            </a:r>
            <a:r>
              <a:rPr lang="it-IT" b="1" dirty="0" err="1">
                <a:solidFill>
                  <a:srgbClr val="1377B5"/>
                </a:solidFill>
              </a:rPr>
              <a:t>Neighbourhoods</a:t>
            </a:r>
            <a:r>
              <a:rPr lang="it-IT" b="1" dirty="0">
                <a:solidFill>
                  <a:srgbClr val="1377B5"/>
                </a:solidFill>
              </a:rPr>
              <a:t>​</a:t>
            </a:r>
            <a:r>
              <a:rPr lang="it-IT" sz="2200" b="1" dirty="0">
                <a:solidFill>
                  <a:srgbClr val="1377B5"/>
                </a:solidFill>
              </a:rPr>
              <a:t>| C40 &amp; Arup</a:t>
            </a:r>
          </a:p>
        </p:txBody>
      </p:sp>
      <p:sp>
        <p:nvSpPr>
          <p:cNvPr id="16" name="TextBox 15">
            <a:extLst>
              <a:ext uri="{FF2B5EF4-FFF2-40B4-BE49-F238E27FC236}">
                <a16:creationId xmlns:a16="http://schemas.microsoft.com/office/drawing/2014/main" id="{17DD99A9-1E7E-41BF-84AF-1C48D9CD044A}"/>
              </a:ext>
            </a:extLst>
          </p:cNvPr>
          <p:cNvSpPr txBox="1"/>
          <p:nvPr/>
        </p:nvSpPr>
        <p:spPr>
          <a:xfrm>
            <a:off x="3048000" y="3058067"/>
            <a:ext cx="6096000" cy="369332"/>
          </a:xfrm>
          <a:prstGeom prst="rect">
            <a:avLst/>
          </a:prstGeom>
          <a:noFill/>
        </p:spPr>
        <p:txBody>
          <a:bodyPr wrap="square">
            <a:spAutoFit/>
          </a:bodyPr>
          <a:lstStyle/>
          <a:p>
            <a:r>
              <a:rPr lang="en-IE" b="0" i="0">
                <a:solidFill>
                  <a:srgbClr val="000000"/>
                </a:solidFill>
                <a:effectLst/>
                <a:latin typeface="Times New Roman" panose="02020603050405020304" pitchFamily="18" charset="0"/>
              </a:rPr>
              <a:t> </a:t>
            </a:r>
            <a:endParaRPr lang="en-IE"/>
          </a:p>
        </p:txBody>
      </p:sp>
      <p:sp>
        <p:nvSpPr>
          <p:cNvPr id="21" name="Inhaltsplatzhalter 4">
            <a:extLst>
              <a:ext uri="{FF2B5EF4-FFF2-40B4-BE49-F238E27FC236}">
                <a16:creationId xmlns:a16="http://schemas.microsoft.com/office/drawing/2014/main" id="{863819C8-33A6-474F-B69B-DD46D27A4BBC}"/>
              </a:ext>
            </a:extLst>
          </p:cNvPr>
          <p:cNvSpPr>
            <a:spLocks noGrp="1"/>
          </p:cNvSpPr>
          <p:nvPr>
            <p:ph idx="1"/>
          </p:nvPr>
        </p:nvSpPr>
        <p:spPr>
          <a:xfrm>
            <a:off x="852619" y="1664276"/>
            <a:ext cx="4390762" cy="3880773"/>
          </a:xfrm>
        </p:spPr>
        <p:txBody>
          <a:bodyPr vert="horz" lIns="91440" tIns="45720" rIns="91440" bIns="45720" rtlCol="0" anchor="t">
            <a:noAutofit/>
          </a:bodyPr>
          <a:lstStyle/>
          <a:p>
            <a:pPr marL="0" indent="0">
              <a:buNone/>
            </a:pPr>
            <a:r>
              <a:rPr lang="de-AT" sz="1500">
                <a:ea typeface="Calibri"/>
                <a:cs typeface="Calibri"/>
              </a:rPr>
              <a:t>A </a:t>
            </a:r>
            <a:r>
              <a:rPr lang="de-AT" sz="1500" err="1">
                <a:ea typeface="Calibri"/>
                <a:cs typeface="Calibri"/>
              </a:rPr>
              <a:t>guidebook</a:t>
            </a:r>
            <a:r>
              <a:rPr lang="de-AT" sz="1500">
                <a:ea typeface="Calibri"/>
                <a:cs typeface="Calibri"/>
              </a:rPr>
              <a:t> was </a:t>
            </a:r>
            <a:r>
              <a:rPr lang="de-AT" sz="1500" err="1">
                <a:ea typeface="Calibri"/>
                <a:cs typeface="Calibri"/>
              </a:rPr>
              <a:t>developed</a:t>
            </a:r>
            <a:r>
              <a:rPr lang="de-AT" sz="1500">
                <a:ea typeface="Calibri"/>
                <a:cs typeface="Calibri"/>
              </a:rPr>
              <a:t> that </a:t>
            </a:r>
            <a:r>
              <a:rPr lang="de-AT" sz="1500" err="1">
                <a:ea typeface="Calibri"/>
                <a:cs typeface="Calibri"/>
              </a:rPr>
              <a:t>outlines</a:t>
            </a:r>
            <a:r>
              <a:rPr lang="de-AT" sz="1500">
                <a:ea typeface="Calibri"/>
                <a:cs typeface="Calibri"/>
              </a:rPr>
              <a:t> </a:t>
            </a:r>
            <a:r>
              <a:rPr lang="de-AT" sz="1500" err="1">
                <a:ea typeface="Calibri"/>
                <a:cs typeface="Calibri"/>
              </a:rPr>
              <a:t>ten</a:t>
            </a:r>
            <a:r>
              <a:rPr lang="de-AT" sz="1500">
                <a:ea typeface="Calibri"/>
                <a:cs typeface="Calibri"/>
              </a:rPr>
              <a:t> </a:t>
            </a:r>
            <a:r>
              <a:rPr lang="de-AT" sz="1500" err="1">
                <a:ea typeface="Calibri"/>
                <a:cs typeface="Calibri"/>
              </a:rPr>
              <a:t>approaches</a:t>
            </a:r>
            <a:r>
              <a:rPr lang="de-AT" sz="1500">
                <a:ea typeface="Calibri"/>
                <a:cs typeface="Calibri"/>
              </a:rPr>
              <a:t> </a:t>
            </a:r>
            <a:r>
              <a:rPr lang="de-AT" sz="1500" err="1">
                <a:ea typeface="Calibri"/>
                <a:cs typeface="Calibri"/>
              </a:rPr>
              <a:t>for</a:t>
            </a:r>
            <a:r>
              <a:rPr lang="de-AT" sz="1500">
                <a:ea typeface="Calibri"/>
                <a:cs typeface="Calibri"/>
              </a:rPr>
              <a:t> </a:t>
            </a:r>
            <a:r>
              <a:rPr lang="en-IE" sz="1500" noProof="1">
                <a:ea typeface="Calibri"/>
                <a:cs typeface="Calibri"/>
              </a:rPr>
              <a:t>acheiving</a:t>
            </a:r>
            <a:r>
              <a:rPr lang="de-AT" sz="1500">
                <a:ea typeface="Calibri"/>
                <a:cs typeface="Calibri"/>
              </a:rPr>
              <a:t> </a:t>
            </a:r>
            <a:r>
              <a:rPr lang="de-AT" sz="1500" err="1">
                <a:ea typeface="Calibri"/>
                <a:cs typeface="Calibri"/>
              </a:rPr>
              <a:t>green</a:t>
            </a:r>
            <a:r>
              <a:rPr lang="de-AT" sz="1500">
                <a:ea typeface="Calibri"/>
                <a:cs typeface="Calibri"/>
              </a:rPr>
              <a:t> and </a:t>
            </a:r>
            <a:r>
              <a:rPr lang="de-AT" sz="1500" err="1">
                <a:ea typeface="Calibri"/>
                <a:cs typeface="Calibri"/>
              </a:rPr>
              <a:t>thriving</a:t>
            </a:r>
            <a:r>
              <a:rPr lang="de-AT" sz="1500">
                <a:ea typeface="Calibri"/>
                <a:cs typeface="Calibri"/>
              </a:rPr>
              <a:t> </a:t>
            </a:r>
            <a:r>
              <a:rPr lang="de-AT" sz="1500" err="1">
                <a:ea typeface="Calibri"/>
                <a:cs typeface="Calibri"/>
              </a:rPr>
              <a:t>neighbourhoods</a:t>
            </a:r>
            <a:r>
              <a:rPr lang="de-AT" sz="1500">
                <a:ea typeface="Calibri"/>
                <a:cs typeface="Calibri"/>
              </a:rPr>
              <a:t>.</a:t>
            </a:r>
          </a:p>
          <a:p>
            <a:pPr marL="342900" indent="-342900">
              <a:lnSpc>
                <a:spcPct val="150000"/>
              </a:lnSpc>
              <a:spcBef>
                <a:spcPts val="0"/>
              </a:spcBef>
              <a:buAutoNum type="arabicPeriod"/>
            </a:pPr>
            <a:r>
              <a:rPr lang="de-AT" sz="1500" err="1">
                <a:ea typeface="Calibri"/>
                <a:cs typeface="Calibri"/>
              </a:rPr>
              <a:t>Complete</a:t>
            </a:r>
            <a:r>
              <a:rPr lang="de-AT" sz="1500">
                <a:ea typeface="Calibri"/>
                <a:cs typeface="Calibri"/>
              </a:rPr>
              <a:t> </a:t>
            </a:r>
            <a:r>
              <a:rPr lang="de-AT" sz="1500" err="1">
                <a:ea typeface="Calibri"/>
                <a:cs typeface="Calibri"/>
              </a:rPr>
              <a:t>neighourhood</a:t>
            </a:r>
            <a:r>
              <a:rPr lang="de-AT" sz="1500">
                <a:ea typeface="Calibri"/>
                <a:cs typeface="Calibri"/>
              </a:rPr>
              <a:t> </a:t>
            </a:r>
          </a:p>
          <a:p>
            <a:pPr marL="342900" indent="-342900">
              <a:lnSpc>
                <a:spcPct val="150000"/>
              </a:lnSpc>
              <a:spcBef>
                <a:spcPts val="0"/>
              </a:spcBef>
              <a:buAutoNum type="arabicPeriod"/>
            </a:pPr>
            <a:r>
              <a:rPr lang="de-AT" sz="1500">
                <a:ea typeface="Calibri"/>
                <a:cs typeface="Calibri"/>
              </a:rPr>
              <a:t>People </a:t>
            </a:r>
            <a:r>
              <a:rPr lang="de-AT" sz="1500" err="1">
                <a:ea typeface="Calibri"/>
                <a:cs typeface="Calibri"/>
              </a:rPr>
              <a:t>centred</a:t>
            </a:r>
            <a:r>
              <a:rPr lang="de-AT" sz="1500">
                <a:ea typeface="Calibri"/>
                <a:cs typeface="Calibri"/>
              </a:rPr>
              <a:t> </a:t>
            </a:r>
            <a:r>
              <a:rPr lang="de-AT" sz="1500" err="1">
                <a:ea typeface="Calibri"/>
                <a:cs typeface="Calibri"/>
              </a:rPr>
              <a:t>mobility</a:t>
            </a:r>
            <a:r>
              <a:rPr lang="de-AT" sz="1500">
                <a:ea typeface="Calibri"/>
                <a:cs typeface="Calibri"/>
              </a:rPr>
              <a:t> </a:t>
            </a:r>
          </a:p>
          <a:p>
            <a:pPr marL="342900" indent="-342900">
              <a:lnSpc>
                <a:spcPct val="150000"/>
              </a:lnSpc>
              <a:spcBef>
                <a:spcPts val="0"/>
              </a:spcBef>
              <a:buAutoNum type="arabicPeriod"/>
            </a:pPr>
            <a:r>
              <a:rPr lang="de-AT" sz="1500" err="1">
                <a:ea typeface="Calibri"/>
                <a:cs typeface="Calibri"/>
              </a:rPr>
              <a:t>Connected</a:t>
            </a:r>
            <a:r>
              <a:rPr lang="de-AT" sz="1500">
                <a:ea typeface="Calibri"/>
                <a:cs typeface="Calibri"/>
              </a:rPr>
              <a:t> </a:t>
            </a:r>
            <a:r>
              <a:rPr lang="de-AT" sz="1500" err="1">
                <a:ea typeface="Calibri"/>
                <a:cs typeface="Calibri"/>
              </a:rPr>
              <a:t>place</a:t>
            </a:r>
            <a:r>
              <a:rPr lang="de-AT" sz="1500">
                <a:ea typeface="Calibri"/>
                <a:cs typeface="Calibri"/>
              </a:rPr>
              <a:t> </a:t>
            </a:r>
          </a:p>
          <a:p>
            <a:pPr marL="342900" indent="-342900">
              <a:lnSpc>
                <a:spcPct val="150000"/>
              </a:lnSpc>
              <a:spcBef>
                <a:spcPts val="0"/>
              </a:spcBef>
              <a:buAutoNum type="arabicPeriod"/>
            </a:pPr>
            <a:r>
              <a:rPr lang="de-AT" sz="1500">
                <a:ea typeface="Calibri"/>
                <a:cs typeface="Calibri"/>
              </a:rPr>
              <a:t>A </a:t>
            </a:r>
            <a:r>
              <a:rPr lang="de-AT" sz="1500" err="1">
                <a:ea typeface="Calibri"/>
                <a:cs typeface="Calibri"/>
              </a:rPr>
              <a:t>place</a:t>
            </a:r>
            <a:r>
              <a:rPr lang="de-AT" sz="1500">
                <a:ea typeface="Calibri"/>
                <a:cs typeface="Calibri"/>
              </a:rPr>
              <a:t> </a:t>
            </a:r>
            <a:r>
              <a:rPr lang="de-AT" sz="1500" err="1">
                <a:ea typeface="Calibri"/>
                <a:cs typeface="Calibri"/>
              </a:rPr>
              <a:t>for</a:t>
            </a:r>
            <a:r>
              <a:rPr lang="de-AT" sz="1500">
                <a:ea typeface="Calibri"/>
                <a:cs typeface="Calibri"/>
              </a:rPr>
              <a:t> </a:t>
            </a:r>
            <a:r>
              <a:rPr lang="de-AT" sz="1500" err="1">
                <a:ea typeface="Calibri"/>
                <a:cs typeface="Calibri"/>
              </a:rPr>
              <a:t>everyone</a:t>
            </a:r>
            <a:r>
              <a:rPr lang="de-AT" sz="1500">
                <a:ea typeface="Calibri"/>
                <a:cs typeface="Calibri"/>
              </a:rPr>
              <a:t> </a:t>
            </a:r>
          </a:p>
          <a:p>
            <a:pPr marL="342900" indent="-342900">
              <a:lnSpc>
                <a:spcPct val="150000"/>
              </a:lnSpc>
              <a:spcBef>
                <a:spcPts val="0"/>
              </a:spcBef>
              <a:buAutoNum type="arabicPeriod"/>
            </a:pPr>
            <a:r>
              <a:rPr lang="de-AT" sz="1500">
                <a:ea typeface="Calibri"/>
                <a:cs typeface="Calibri"/>
              </a:rPr>
              <a:t>Clean </a:t>
            </a:r>
            <a:r>
              <a:rPr lang="de-AT" sz="1500" err="1">
                <a:ea typeface="Calibri"/>
                <a:cs typeface="Calibri"/>
              </a:rPr>
              <a:t>construction</a:t>
            </a:r>
            <a:r>
              <a:rPr lang="de-AT" sz="1500">
                <a:ea typeface="Calibri"/>
                <a:cs typeface="Calibri"/>
              </a:rPr>
              <a:t> </a:t>
            </a:r>
          </a:p>
          <a:p>
            <a:pPr marL="342900" indent="-342900">
              <a:lnSpc>
                <a:spcPct val="150000"/>
              </a:lnSpc>
              <a:spcBef>
                <a:spcPts val="0"/>
              </a:spcBef>
              <a:buAutoNum type="arabicPeriod"/>
            </a:pPr>
            <a:r>
              <a:rPr lang="de-AT" sz="1500">
                <a:ea typeface="Calibri"/>
                <a:cs typeface="Calibri"/>
              </a:rPr>
              <a:t>Green </a:t>
            </a:r>
            <a:r>
              <a:rPr lang="de-AT" sz="1500" err="1">
                <a:ea typeface="Calibri"/>
                <a:cs typeface="Calibri"/>
              </a:rPr>
              <a:t>buildings</a:t>
            </a:r>
            <a:r>
              <a:rPr lang="de-AT" sz="1500">
                <a:ea typeface="Calibri"/>
                <a:cs typeface="Calibri"/>
              </a:rPr>
              <a:t> and </a:t>
            </a:r>
            <a:r>
              <a:rPr lang="de-AT" sz="1500" err="1">
                <a:ea typeface="Calibri"/>
                <a:cs typeface="Calibri"/>
              </a:rPr>
              <a:t>energy</a:t>
            </a:r>
            <a:r>
              <a:rPr lang="de-AT" sz="1500">
                <a:ea typeface="Calibri"/>
                <a:cs typeface="Calibri"/>
              </a:rPr>
              <a:t> </a:t>
            </a:r>
          </a:p>
          <a:p>
            <a:pPr marL="342900" indent="-342900">
              <a:lnSpc>
                <a:spcPct val="150000"/>
              </a:lnSpc>
              <a:spcBef>
                <a:spcPts val="0"/>
              </a:spcBef>
              <a:buAutoNum type="arabicPeriod"/>
            </a:pPr>
            <a:r>
              <a:rPr lang="de-AT" sz="1500" err="1">
                <a:ea typeface="Calibri"/>
                <a:cs typeface="Calibri"/>
              </a:rPr>
              <a:t>Circular</a:t>
            </a:r>
            <a:r>
              <a:rPr lang="de-AT" sz="1500">
                <a:ea typeface="Calibri"/>
                <a:cs typeface="Calibri"/>
              </a:rPr>
              <a:t> </a:t>
            </a:r>
            <a:r>
              <a:rPr lang="de-AT" sz="1500" err="1">
                <a:ea typeface="Calibri"/>
                <a:cs typeface="Calibri"/>
              </a:rPr>
              <a:t>resources</a:t>
            </a:r>
            <a:r>
              <a:rPr lang="de-AT" sz="1500">
                <a:ea typeface="Calibri"/>
                <a:cs typeface="Calibri"/>
              </a:rPr>
              <a:t> </a:t>
            </a:r>
          </a:p>
          <a:p>
            <a:pPr marL="342900" indent="-342900">
              <a:lnSpc>
                <a:spcPct val="150000"/>
              </a:lnSpc>
              <a:spcBef>
                <a:spcPts val="0"/>
              </a:spcBef>
              <a:buAutoNum type="arabicPeriod"/>
            </a:pPr>
            <a:r>
              <a:rPr lang="de-AT" sz="1500">
                <a:ea typeface="Calibri"/>
                <a:cs typeface="Calibri"/>
              </a:rPr>
              <a:t>Green &amp; </a:t>
            </a:r>
            <a:r>
              <a:rPr lang="de-AT" sz="1500" err="1">
                <a:ea typeface="Calibri"/>
                <a:cs typeface="Calibri"/>
              </a:rPr>
              <a:t>nature</a:t>
            </a:r>
            <a:r>
              <a:rPr lang="de-AT" sz="1500">
                <a:ea typeface="Calibri"/>
                <a:cs typeface="Calibri"/>
              </a:rPr>
              <a:t> </a:t>
            </a:r>
            <a:r>
              <a:rPr lang="de-AT" sz="1500" err="1">
                <a:ea typeface="Calibri"/>
                <a:cs typeface="Calibri"/>
              </a:rPr>
              <a:t>based</a:t>
            </a:r>
            <a:r>
              <a:rPr lang="de-AT" sz="1500">
                <a:ea typeface="Calibri"/>
                <a:cs typeface="Calibri"/>
              </a:rPr>
              <a:t> solutions </a:t>
            </a:r>
          </a:p>
          <a:p>
            <a:pPr marL="342900" indent="-342900">
              <a:lnSpc>
                <a:spcPct val="150000"/>
              </a:lnSpc>
              <a:spcBef>
                <a:spcPts val="0"/>
              </a:spcBef>
              <a:buAutoNum type="arabicPeriod"/>
            </a:pPr>
            <a:r>
              <a:rPr lang="de-AT" sz="1500">
                <a:ea typeface="Calibri"/>
                <a:cs typeface="Calibri"/>
              </a:rPr>
              <a:t>Sustainable </a:t>
            </a:r>
            <a:r>
              <a:rPr lang="de-AT" sz="1500" err="1">
                <a:ea typeface="Calibri"/>
                <a:cs typeface="Calibri"/>
              </a:rPr>
              <a:t>lifestyles</a:t>
            </a:r>
            <a:endParaRPr lang="de-AT" sz="1500">
              <a:ea typeface="Calibri"/>
              <a:cs typeface="Calibri"/>
            </a:endParaRPr>
          </a:p>
          <a:p>
            <a:pPr marL="342900" indent="-342900">
              <a:lnSpc>
                <a:spcPct val="150000"/>
              </a:lnSpc>
              <a:spcBef>
                <a:spcPts val="0"/>
              </a:spcBef>
              <a:buAutoNum type="arabicPeriod"/>
            </a:pPr>
            <a:r>
              <a:rPr lang="de-AT" sz="1500">
                <a:ea typeface="Calibri"/>
                <a:cs typeface="Calibri"/>
              </a:rPr>
              <a:t>Green </a:t>
            </a:r>
            <a:r>
              <a:rPr lang="de-AT" sz="1500" err="1">
                <a:ea typeface="Calibri"/>
                <a:cs typeface="Calibri"/>
              </a:rPr>
              <a:t>economy</a:t>
            </a:r>
            <a:r>
              <a:rPr lang="de-AT" sz="1500">
                <a:ea typeface="Calibri"/>
                <a:cs typeface="Calibri"/>
              </a:rPr>
              <a:t> </a:t>
            </a:r>
          </a:p>
        </p:txBody>
      </p:sp>
      <p:sp>
        <p:nvSpPr>
          <p:cNvPr id="11" name="Inhaltsplatzhalter 4">
            <a:extLst>
              <a:ext uri="{FF2B5EF4-FFF2-40B4-BE49-F238E27FC236}">
                <a16:creationId xmlns:a16="http://schemas.microsoft.com/office/drawing/2014/main" id="{CC8EE89D-E45A-469C-B83F-9DFEAC715006}"/>
              </a:ext>
            </a:extLst>
          </p:cNvPr>
          <p:cNvSpPr txBox="1">
            <a:spLocks/>
          </p:cNvSpPr>
          <p:nvPr/>
        </p:nvSpPr>
        <p:spPr>
          <a:xfrm>
            <a:off x="6914502" y="1665052"/>
            <a:ext cx="4229513" cy="38807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1500">
                <a:ea typeface="Calibri"/>
                <a:cs typeface="Calibri"/>
              </a:rPr>
              <a:t>A </a:t>
            </a:r>
            <a:r>
              <a:rPr lang="de-AT" sz="1500" err="1">
                <a:ea typeface="Calibri"/>
                <a:cs typeface="Calibri"/>
              </a:rPr>
              <a:t>strategic</a:t>
            </a:r>
            <a:r>
              <a:rPr lang="de-AT" sz="1500">
                <a:ea typeface="Calibri"/>
                <a:cs typeface="Calibri"/>
              </a:rPr>
              <a:t> </a:t>
            </a:r>
            <a:r>
              <a:rPr lang="de-AT" sz="1500" err="1">
                <a:ea typeface="Calibri"/>
                <a:cs typeface="Calibri"/>
              </a:rPr>
              <a:t>development</a:t>
            </a:r>
            <a:r>
              <a:rPr lang="de-AT" sz="1500">
                <a:ea typeface="Calibri"/>
                <a:cs typeface="Calibri"/>
              </a:rPr>
              <a:t> </a:t>
            </a:r>
            <a:r>
              <a:rPr lang="de-AT" sz="1500" err="1">
                <a:ea typeface="Calibri"/>
                <a:cs typeface="Calibri"/>
              </a:rPr>
              <a:t>pathway</a:t>
            </a:r>
            <a:r>
              <a:rPr lang="de-AT" sz="1500">
                <a:ea typeface="Calibri"/>
                <a:cs typeface="Calibri"/>
              </a:rPr>
              <a:t> </a:t>
            </a:r>
            <a:r>
              <a:rPr lang="de-AT" sz="1500" err="1">
                <a:ea typeface="Calibri"/>
                <a:cs typeface="Calibri"/>
              </a:rPr>
              <a:t>activates</a:t>
            </a:r>
            <a:r>
              <a:rPr lang="de-AT" sz="1500">
                <a:ea typeface="Calibri"/>
                <a:cs typeface="Calibri"/>
              </a:rPr>
              <a:t> </a:t>
            </a:r>
            <a:r>
              <a:rPr lang="de-AT" sz="1500" err="1">
                <a:ea typeface="Calibri"/>
                <a:cs typeface="Calibri"/>
              </a:rPr>
              <a:t>the</a:t>
            </a:r>
            <a:r>
              <a:rPr lang="de-AT" sz="1500">
                <a:ea typeface="Calibri"/>
                <a:cs typeface="Calibri"/>
              </a:rPr>
              <a:t> </a:t>
            </a:r>
            <a:r>
              <a:rPr lang="de-AT" sz="1500" err="1">
                <a:ea typeface="Calibri"/>
                <a:cs typeface="Calibri"/>
              </a:rPr>
              <a:t>outlined</a:t>
            </a:r>
            <a:r>
              <a:rPr lang="de-AT" sz="1500">
                <a:ea typeface="Calibri"/>
                <a:cs typeface="Calibri"/>
              </a:rPr>
              <a:t> </a:t>
            </a:r>
            <a:r>
              <a:rPr lang="de-AT" sz="1500" err="1">
                <a:ea typeface="Calibri"/>
                <a:cs typeface="Calibri"/>
              </a:rPr>
              <a:t>approaches</a:t>
            </a:r>
            <a:r>
              <a:rPr lang="de-AT" sz="1500">
                <a:ea typeface="Calibri"/>
                <a:cs typeface="Calibri"/>
              </a:rPr>
              <a:t>. </a:t>
            </a:r>
          </a:p>
          <a:p>
            <a:pPr marL="342900" indent="-342900">
              <a:buFont typeface="Arial" panose="020B0604020202020204" pitchFamily="34" charset="0"/>
              <a:buAutoNum type="arabicPeriod"/>
            </a:pPr>
            <a:r>
              <a:rPr lang="de-AT" sz="1500" err="1">
                <a:ea typeface="Calibri"/>
                <a:cs typeface="Calibri"/>
              </a:rPr>
              <a:t>Prepare</a:t>
            </a:r>
            <a:r>
              <a:rPr lang="de-AT" sz="1500">
                <a:ea typeface="Calibri"/>
                <a:cs typeface="Calibri"/>
              </a:rPr>
              <a:t> </a:t>
            </a:r>
            <a:r>
              <a:rPr lang="de-AT" sz="1500" err="1">
                <a:ea typeface="Calibri"/>
                <a:cs typeface="Calibri"/>
              </a:rPr>
              <a:t>the</a:t>
            </a:r>
            <a:r>
              <a:rPr lang="de-AT" sz="1500">
                <a:ea typeface="Calibri"/>
                <a:cs typeface="Calibri"/>
              </a:rPr>
              <a:t> </a:t>
            </a:r>
            <a:r>
              <a:rPr lang="de-AT" sz="1500" err="1">
                <a:ea typeface="Calibri"/>
                <a:cs typeface="Calibri"/>
              </a:rPr>
              <a:t>project</a:t>
            </a:r>
            <a:r>
              <a:rPr lang="de-AT" sz="1500">
                <a:ea typeface="Calibri"/>
                <a:cs typeface="Calibri"/>
              </a:rPr>
              <a:t> </a:t>
            </a:r>
          </a:p>
          <a:p>
            <a:pPr marL="342900" indent="-342900">
              <a:buFont typeface="Arial" panose="020B0604020202020204" pitchFamily="34" charset="0"/>
              <a:buAutoNum type="arabicPeriod"/>
            </a:pPr>
            <a:r>
              <a:rPr lang="de-AT" sz="1500" err="1">
                <a:ea typeface="Calibri"/>
                <a:cs typeface="Calibri"/>
              </a:rPr>
              <a:t>Establish</a:t>
            </a:r>
            <a:r>
              <a:rPr lang="de-AT" sz="1500">
                <a:ea typeface="Calibri"/>
                <a:cs typeface="Calibri"/>
              </a:rPr>
              <a:t> a </a:t>
            </a:r>
            <a:r>
              <a:rPr lang="de-AT" sz="1500" err="1">
                <a:ea typeface="Calibri"/>
                <a:cs typeface="Calibri"/>
              </a:rPr>
              <a:t>baseline</a:t>
            </a:r>
            <a:r>
              <a:rPr lang="de-AT" sz="1500">
                <a:ea typeface="Calibri"/>
                <a:cs typeface="Calibri"/>
              </a:rPr>
              <a:t> </a:t>
            </a:r>
          </a:p>
          <a:p>
            <a:pPr marL="342900" indent="-342900">
              <a:buFont typeface="Arial" panose="020B0604020202020204" pitchFamily="34" charset="0"/>
              <a:buAutoNum type="arabicPeriod"/>
            </a:pPr>
            <a:r>
              <a:rPr lang="de-AT" sz="1500">
                <a:ea typeface="Calibri"/>
                <a:cs typeface="Calibri"/>
              </a:rPr>
              <a:t>Set </a:t>
            </a:r>
            <a:r>
              <a:rPr lang="de-AT" sz="1500" err="1">
                <a:ea typeface="Calibri"/>
                <a:cs typeface="Calibri"/>
              </a:rPr>
              <a:t>the</a:t>
            </a:r>
            <a:r>
              <a:rPr lang="de-AT" sz="1500">
                <a:ea typeface="Calibri"/>
                <a:cs typeface="Calibri"/>
              </a:rPr>
              <a:t> </a:t>
            </a:r>
            <a:r>
              <a:rPr lang="de-AT" sz="1500" err="1">
                <a:ea typeface="Calibri"/>
                <a:cs typeface="Calibri"/>
              </a:rPr>
              <a:t>vision</a:t>
            </a:r>
            <a:r>
              <a:rPr lang="de-AT" sz="1500">
                <a:ea typeface="Calibri"/>
                <a:cs typeface="Calibri"/>
              </a:rPr>
              <a:t> </a:t>
            </a:r>
          </a:p>
          <a:p>
            <a:pPr marL="342900" indent="-342900">
              <a:buFont typeface="Arial" panose="020B0604020202020204" pitchFamily="34" charset="0"/>
              <a:buAutoNum type="arabicPeriod"/>
            </a:pPr>
            <a:r>
              <a:rPr lang="de-AT" sz="1500" err="1">
                <a:ea typeface="Calibri"/>
                <a:cs typeface="Calibri"/>
              </a:rPr>
              <a:t>Determine</a:t>
            </a:r>
            <a:r>
              <a:rPr lang="de-AT" sz="1500">
                <a:ea typeface="Calibri"/>
                <a:cs typeface="Calibri"/>
              </a:rPr>
              <a:t> </a:t>
            </a:r>
            <a:r>
              <a:rPr lang="de-AT" sz="1500" err="1">
                <a:ea typeface="Calibri"/>
                <a:cs typeface="Calibri"/>
              </a:rPr>
              <a:t>the</a:t>
            </a:r>
            <a:r>
              <a:rPr lang="de-AT" sz="1500">
                <a:ea typeface="Calibri"/>
                <a:cs typeface="Calibri"/>
              </a:rPr>
              <a:t> </a:t>
            </a:r>
            <a:r>
              <a:rPr lang="de-AT" sz="1500" err="1">
                <a:ea typeface="Calibri"/>
                <a:cs typeface="Calibri"/>
              </a:rPr>
              <a:t>actions</a:t>
            </a:r>
            <a:r>
              <a:rPr lang="de-AT" sz="1500">
                <a:ea typeface="Calibri"/>
                <a:cs typeface="Calibri"/>
              </a:rPr>
              <a:t> </a:t>
            </a:r>
          </a:p>
          <a:p>
            <a:pPr marL="342900" indent="-342900">
              <a:buFont typeface="Arial" panose="020B0604020202020204" pitchFamily="34" charset="0"/>
              <a:buAutoNum type="arabicPeriod"/>
            </a:pPr>
            <a:r>
              <a:rPr lang="de-AT" sz="1500">
                <a:ea typeface="Calibri"/>
                <a:cs typeface="Calibri"/>
              </a:rPr>
              <a:t>Plan </a:t>
            </a:r>
            <a:r>
              <a:rPr lang="de-AT" sz="1500" err="1">
                <a:ea typeface="Calibri"/>
                <a:cs typeface="Calibri"/>
              </a:rPr>
              <a:t>to</a:t>
            </a:r>
            <a:r>
              <a:rPr lang="de-AT" sz="1500">
                <a:ea typeface="Calibri"/>
                <a:cs typeface="Calibri"/>
              </a:rPr>
              <a:t> </a:t>
            </a:r>
            <a:r>
              <a:rPr lang="de-AT" sz="1500" err="1">
                <a:ea typeface="Calibri"/>
                <a:cs typeface="Calibri"/>
              </a:rPr>
              <a:t>implement</a:t>
            </a:r>
            <a:r>
              <a:rPr lang="de-AT" sz="1500">
                <a:ea typeface="Calibri"/>
                <a:cs typeface="Calibri"/>
              </a:rPr>
              <a:t> </a:t>
            </a:r>
          </a:p>
          <a:p>
            <a:pPr marL="342900" indent="-342900">
              <a:lnSpc>
                <a:spcPct val="150000"/>
              </a:lnSpc>
              <a:spcBef>
                <a:spcPts val="0"/>
              </a:spcBef>
              <a:buFont typeface="Arial" panose="020B0604020202020204" pitchFamily="34" charset="0"/>
              <a:buAutoNum type="arabicPeriod"/>
            </a:pPr>
            <a:endParaRPr lang="de-AT" sz="1500">
              <a:ea typeface="Calibri"/>
              <a:cs typeface="Calibri"/>
            </a:endParaRPr>
          </a:p>
        </p:txBody>
      </p:sp>
      <p:cxnSp>
        <p:nvCxnSpPr>
          <p:cNvPr id="3" name="Straight Connector 2">
            <a:extLst>
              <a:ext uri="{FF2B5EF4-FFF2-40B4-BE49-F238E27FC236}">
                <a16:creationId xmlns:a16="http://schemas.microsoft.com/office/drawing/2014/main" id="{64E67925-1C25-47E7-844D-D4C6DDA3E970}"/>
              </a:ext>
            </a:extLst>
          </p:cNvPr>
          <p:cNvCxnSpPr>
            <a:cxnSpLocks/>
          </p:cNvCxnSpPr>
          <p:nvPr/>
        </p:nvCxnSpPr>
        <p:spPr>
          <a:xfrm flipH="1">
            <a:off x="6120005" y="1665301"/>
            <a:ext cx="11373" cy="3724959"/>
          </a:xfrm>
          <a:prstGeom prst="line">
            <a:avLst/>
          </a:prstGeom>
          <a:ln w="25400">
            <a:solidFill>
              <a:srgbClr val="0375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39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11185" y="478631"/>
            <a:ext cx="9837251" cy="532800"/>
          </a:xfrm>
        </p:spPr>
        <p:txBody>
          <a:bodyPr>
            <a:normAutofit fontScale="90000"/>
          </a:bodyPr>
          <a:lstStyle/>
          <a:p>
            <a:r>
              <a:rPr lang="it-IT" b="1">
                <a:solidFill>
                  <a:srgbClr val="1377B5"/>
                </a:solidFill>
              </a:rPr>
              <a:t>Tirana Orbital Forest​</a:t>
            </a:r>
            <a:r>
              <a:rPr lang="it-IT" sz="2200" b="1">
                <a:solidFill>
                  <a:srgbClr val="1377B5"/>
                </a:solidFill>
              </a:rPr>
              <a:t>| Tirana, Albania</a:t>
            </a:r>
          </a:p>
        </p:txBody>
      </p:sp>
      <p:pic>
        <p:nvPicPr>
          <p:cNvPr id="10" name="Content Placeholder 5" descr="A city with mountains in the background&#10;&#10;Description automatically generated with medium confidence">
            <a:extLst>
              <a:ext uri="{FF2B5EF4-FFF2-40B4-BE49-F238E27FC236}">
                <a16:creationId xmlns:a16="http://schemas.microsoft.com/office/drawing/2014/main" id="{2D43884F-829C-4477-A3CF-70A6F912125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1662"/>
          <a:stretch/>
        </p:blipFill>
        <p:spPr>
          <a:xfrm>
            <a:off x="1730313" y="1684803"/>
            <a:ext cx="8731373" cy="4351338"/>
          </a:xfrm>
        </p:spPr>
      </p:pic>
      <p:sp>
        <p:nvSpPr>
          <p:cNvPr id="6" name="Rectangle 5">
            <a:extLst>
              <a:ext uri="{FF2B5EF4-FFF2-40B4-BE49-F238E27FC236}">
                <a16:creationId xmlns:a16="http://schemas.microsoft.com/office/drawing/2014/main" id="{70A15A01-647F-1601-C0F5-166FE67C97CB}"/>
              </a:ext>
            </a:extLst>
          </p:cNvPr>
          <p:cNvSpPr/>
          <p:nvPr/>
        </p:nvSpPr>
        <p:spPr>
          <a:xfrm>
            <a:off x="1734076" y="1682095"/>
            <a:ext cx="3333375" cy="1508291"/>
          </a:xfrm>
          <a:prstGeom prst="rect">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b="1">
                <a:solidFill>
                  <a:schemeClr val="bg1"/>
                </a:solidFill>
                <a:ea typeface="+mn-lt"/>
                <a:cs typeface="+mn-lt"/>
              </a:rPr>
              <a:t>A project that addresses the need for greening in Tirana, in response to issues such as poor air quality, flood resilience and</a:t>
            </a:r>
          </a:p>
          <a:p>
            <a:r>
              <a:rPr lang="en-IE" b="1">
                <a:solidFill>
                  <a:schemeClr val="bg1"/>
                </a:solidFill>
                <a:ea typeface="+mn-lt"/>
                <a:cs typeface="+mn-lt"/>
              </a:rPr>
              <a:t>urban heat. </a:t>
            </a:r>
            <a:endParaRPr lang="en-US" b="1">
              <a:solidFill>
                <a:schemeClr val="bg1"/>
              </a:solidFill>
              <a:ea typeface="+mn-lt"/>
              <a:cs typeface="+mn-lt"/>
            </a:endParaRPr>
          </a:p>
        </p:txBody>
      </p:sp>
    </p:spTree>
    <p:extLst>
      <p:ext uri="{BB962C8B-B14F-4D97-AF65-F5344CB8AC3E}">
        <p14:creationId xmlns:p14="http://schemas.microsoft.com/office/powerpoint/2010/main" val="144686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93F922-2713-424F-A90E-960BE66CF93E}"/>
              </a:ext>
            </a:extLst>
          </p:cNvPr>
          <p:cNvSpPr/>
          <p:nvPr/>
        </p:nvSpPr>
        <p:spPr>
          <a:xfrm>
            <a:off x="0" y="0"/>
            <a:ext cx="12192000" cy="613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 </a:t>
            </a:r>
          </a:p>
        </p:txBody>
      </p:sp>
      <p:sp>
        <p:nvSpPr>
          <p:cNvPr id="14" name="Title 1">
            <a:extLst>
              <a:ext uri="{FF2B5EF4-FFF2-40B4-BE49-F238E27FC236}">
                <a16:creationId xmlns:a16="http://schemas.microsoft.com/office/drawing/2014/main" id="{4B9569B7-B6DC-4D8D-B421-CC90DB43AE43}"/>
              </a:ext>
            </a:extLst>
          </p:cNvPr>
          <p:cNvSpPr>
            <a:spLocks noGrp="1"/>
          </p:cNvSpPr>
          <p:nvPr>
            <p:ph type="title"/>
          </p:nvPr>
        </p:nvSpPr>
        <p:spPr>
          <a:xfrm>
            <a:off x="704302" y="372897"/>
            <a:ext cx="9837251" cy="532800"/>
          </a:xfrm>
        </p:spPr>
        <p:txBody>
          <a:bodyPr>
            <a:normAutofit fontScale="90000"/>
          </a:bodyPr>
          <a:lstStyle/>
          <a:p>
            <a:r>
              <a:rPr lang="it-IT" b="1">
                <a:solidFill>
                  <a:srgbClr val="1377B5"/>
                </a:solidFill>
              </a:rPr>
              <a:t>Tirana Orbital Forest​</a:t>
            </a:r>
            <a:r>
              <a:rPr lang="it-IT" sz="2200" b="1">
                <a:solidFill>
                  <a:srgbClr val="1377B5"/>
                </a:solidFill>
              </a:rPr>
              <a:t>| Tirana, Albania</a:t>
            </a:r>
          </a:p>
        </p:txBody>
      </p:sp>
      <p:pic>
        <p:nvPicPr>
          <p:cNvPr id="17" name="Picture 16" descr="Map&#10;&#10;Description automatically generated">
            <a:extLst>
              <a:ext uri="{FF2B5EF4-FFF2-40B4-BE49-F238E27FC236}">
                <a16:creationId xmlns:a16="http://schemas.microsoft.com/office/drawing/2014/main" id="{773C3C6D-2CAD-44EB-B227-DE6819157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2" r="3432" b="6293"/>
          <a:stretch/>
        </p:blipFill>
        <p:spPr>
          <a:xfrm>
            <a:off x="4155030" y="1278594"/>
            <a:ext cx="7668482" cy="4628875"/>
          </a:xfrm>
          <a:prstGeom prst="rect">
            <a:avLst/>
          </a:prstGeom>
        </p:spPr>
      </p:pic>
      <p:sp>
        <p:nvSpPr>
          <p:cNvPr id="18" name="Inhaltsplatzhalter 4">
            <a:extLst>
              <a:ext uri="{FF2B5EF4-FFF2-40B4-BE49-F238E27FC236}">
                <a16:creationId xmlns:a16="http://schemas.microsoft.com/office/drawing/2014/main" id="{A773D3C0-BFCE-42E5-8854-011631BFE0CA}"/>
              </a:ext>
            </a:extLst>
          </p:cNvPr>
          <p:cNvSpPr>
            <a:spLocks noGrp="1"/>
          </p:cNvSpPr>
          <p:nvPr>
            <p:ph idx="1"/>
          </p:nvPr>
        </p:nvSpPr>
        <p:spPr>
          <a:xfrm>
            <a:off x="676268" y="1692323"/>
            <a:ext cx="3131458" cy="4057268"/>
          </a:xfrm>
        </p:spPr>
        <p:txBody>
          <a:bodyPr vert="horz" lIns="91440" tIns="45720" rIns="91440" bIns="45720" rtlCol="0" anchor="t">
            <a:noAutofit/>
          </a:bodyPr>
          <a:lstStyle/>
          <a:p>
            <a:r>
              <a:rPr lang="en-US" sz="1500">
                <a:ea typeface="Calibri"/>
                <a:cs typeface="Calibri"/>
              </a:rPr>
              <a:t>Looks to demonstrate the value of investing in green infrastructure or </a:t>
            </a:r>
            <a:r>
              <a:rPr lang="en-US" sz="1500" err="1">
                <a:ea typeface="Calibri"/>
                <a:cs typeface="Calibri"/>
              </a:rPr>
              <a:t>NbS</a:t>
            </a:r>
            <a:r>
              <a:rPr lang="en-US" sz="1500">
                <a:ea typeface="Calibri"/>
                <a:cs typeface="Calibri"/>
              </a:rPr>
              <a:t> for resilience</a:t>
            </a:r>
          </a:p>
          <a:p>
            <a:r>
              <a:rPr lang="en-IE" sz="1500">
                <a:ea typeface="Calibri"/>
                <a:cs typeface="Calibri"/>
              </a:rPr>
              <a:t>A proposed ring around the urban perimeter of the city with a mix of forests, shrubland, agricultural land and recreational areas </a:t>
            </a:r>
          </a:p>
          <a:p>
            <a:r>
              <a:rPr lang="en-IE" sz="1500">
                <a:ea typeface="Calibri"/>
                <a:cs typeface="Calibri"/>
              </a:rPr>
              <a:t>Key principles: </a:t>
            </a:r>
          </a:p>
          <a:p>
            <a:pPr lvl="1"/>
            <a:r>
              <a:rPr lang="en-IE" sz="1500">
                <a:ea typeface="Calibri"/>
                <a:cs typeface="Calibri"/>
              </a:rPr>
              <a:t>to protect existing landscapes </a:t>
            </a:r>
          </a:p>
          <a:p>
            <a:pPr lvl="1"/>
            <a:r>
              <a:rPr lang="en-IE" sz="1500">
                <a:ea typeface="Calibri"/>
                <a:cs typeface="Calibri"/>
              </a:rPr>
              <a:t>connect people and ecology</a:t>
            </a:r>
          </a:p>
          <a:p>
            <a:pPr lvl="1"/>
            <a:r>
              <a:rPr lang="en-IE" sz="1500">
                <a:ea typeface="Calibri"/>
                <a:cs typeface="Calibri"/>
              </a:rPr>
              <a:t>restore degraded landscapes and habitats</a:t>
            </a:r>
          </a:p>
          <a:p>
            <a:pPr lvl="1"/>
            <a:r>
              <a:rPr lang="en-IE" sz="1500">
                <a:ea typeface="Calibri"/>
                <a:cs typeface="Calibri"/>
              </a:rPr>
              <a:t>provide places for people</a:t>
            </a:r>
            <a:endParaRPr lang="en-US" sz="1500">
              <a:ea typeface="Calibri"/>
              <a:cs typeface="Calibri"/>
            </a:endParaRPr>
          </a:p>
          <a:p>
            <a:endParaRPr lang="de-AT" sz="1500">
              <a:ea typeface="Calibri"/>
              <a:cs typeface="Calibri"/>
            </a:endParaRPr>
          </a:p>
        </p:txBody>
      </p:sp>
    </p:spTree>
    <p:extLst>
      <p:ext uri="{BB962C8B-B14F-4D97-AF65-F5344CB8AC3E}">
        <p14:creationId xmlns:p14="http://schemas.microsoft.com/office/powerpoint/2010/main" val="2710786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CBB5DA-E513-EFF7-FADB-A1AAA08096C8}"/>
              </a:ext>
            </a:extLst>
          </p:cNvPr>
          <p:cNvSpPr/>
          <p:nvPr/>
        </p:nvSpPr>
        <p:spPr>
          <a:xfrm>
            <a:off x="5262504" y="1212615"/>
            <a:ext cx="4863629" cy="912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93F922-2713-424F-A90E-960BE66CF93E}"/>
              </a:ext>
            </a:extLst>
          </p:cNvPr>
          <p:cNvSpPr/>
          <p:nvPr/>
        </p:nvSpPr>
        <p:spPr>
          <a:xfrm>
            <a:off x="0" y="928443"/>
            <a:ext cx="12192000" cy="5206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itle 1">
            <a:extLst>
              <a:ext uri="{FF2B5EF4-FFF2-40B4-BE49-F238E27FC236}">
                <a16:creationId xmlns:a16="http://schemas.microsoft.com/office/drawing/2014/main" id="{92A67485-986A-48EB-9ED2-82A70A107122}"/>
              </a:ext>
            </a:extLst>
          </p:cNvPr>
          <p:cNvSpPr>
            <a:spLocks noGrp="1"/>
          </p:cNvSpPr>
          <p:nvPr>
            <p:ph type="title"/>
          </p:nvPr>
        </p:nvSpPr>
        <p:spPr>
          <a:xfrm>
            <a:off x="613318" y="270538"/>
            <a:ext cx="9021764" cy="532800"/>
          </a:xfrm>
        </p:spPr>
        <p:txBody>
          <a:bodyPr>
            <a:normAutofit fontScale="90000"/>
          </a:bodyPr>
          <a:lstStyle/>
          <a:p>
            <a:r>
              <a:rPr lang="it-IT" b="1" err="1">
                <a:solidFill>
                  <a:schemeClr val="bg1"/>
                </a:solidFill>
              </a:rPr>
              <a:t>Theme</a:t>
            </a:r>
            <a:r>
              <a:rPr lang="it-IT" b="1">
                <a:solidFill>
                  <a:schemeClr val="bg1"/>
                </a:solidFill>
              </a:rPr>
              <a:t> 2: </a:t>
            </a:r>
            <a:r>
              <a:rPr lang="it-IT" b="1" err="1">
                <a:solidFill>
                  <a:schemeClr val="bg1"/>
                </a:solidFill>
              </a:rPr>
              <a:t>Sustainable</a:t>
            </a:r>
          </a:p>
        </p:txBody>
      </p:sp>
      <p:pic>
        <p:nvPicPr>
          <p:cNvPr id="3" name="Picture 2" descr="Diagram&#10;&#10;Description automatically generated">
            <a:extLst>
              <a:ext uri="{FF2B5EF4-FFF2-40B4-BE49-F238E27FC236}">
                <a16:creationId xmlns:a16="http://schemas.microsoft.com/office/drawing/2014/main" id="{D4D2D6D2-D1EB-4A6D-BF0D-37935EA2C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8" y="1452870"/>
            <a:ext cx="10481515" cy="3378756"/>
          </a:xfrm>
          <a:prstGeom prst="rect">
            <a:avLst/>
          </a:prstGeom>
        </p:spPr>
      </p:pic>
    </p:spTree>
    <p:extLst>
      <p:ext uri="{BB962C8B-B14F-4D97-AF65-F5344CB8AC3E}">
        <p14:creationId xmlns:p14="http://schemas.microsoft.com/office/powerpoint/2010/main" val="4092402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013078C589B247A8CCC5A4C0E20024" ma:contentTypeVersion="13" ma:contentTypeDescription="Create a new document." ma:contentTypeScope="" ma:versionID="65b6f9f9af8c02c555a4bdcc0d97b034">
  <xsd:schema xmlns:xsd="http://www.w3.org/2001/XMLSchema" xmlns:xs="http://www.w3.org/2001/XMLSchema" xmlns:p="http://schemas.microsoft.com/office/2006/metadata/properties" xmlns:ns3="7587edfc-6a61-406d-9102-08078e991df7" xmlns:ns4="de404559-8f3f-4387-b46f-a95acd086385" targetNamespace="http://schemas.microsoft.com/office/2006/metadata/properties" ma:root="true" ma:fieldsID="6494f17b9a4e56fdb01210a14b0e4945" ns3:_="" ns4:_="">
    <xsd:import namespace="7587edfc-6a61-406d-9102-08078e991df7"/>
    <xsd:import namespace="de404559-8f3f-4387-b46f-a95acd08638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7edfc-6a61-406d-9102-08078e991d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04559-8f3f-4387-b46f-a95acd08638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985CA2-6F8F-492E-8D5A-8E3AEB2F7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87edfc-6a61-406d-9102-08078e991df7"/>
    <ds:schemaRef ds:uri="de404559-8f3f-4387-b46f-a95acd0863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C3BE59-47E8-43A7-9B53-79D757939C40}">
  <ds:schemaRefs>
    <ds:schemaRef ds:uri="http://schemas.microsoft.com/sharepoint/v3/contenttype/forms"/>
  </ds:schemaRefs>
</ds:datastoreItem>
</file>

<file path=customXml/itemProps3.xml><?xml version="1.0" encoding="utf-8"?>
<ds:datastoreItem xmlns:ds="http://schemas.openxmlformats.org/officeDocument/2006/customXml" ds:itemID="{E3E642B8-9A5C-472D-B925-F682A7F2E8DB}">
  <ds:schemaRefs>
    <ds:schemaRef ds:uri="http://purl.org/dc/elements/1.1/"/>
    <ds:schemaRef ds:uri="http://schemas.microsoft.com/office/2006/metadata/properties"/>
    <ds:schemaRef ds:uri="http://www.w3.org/XML/1998/namespace"/>
    <ds:schemaRef ds:uri="http://schemas.microsoft.com/office/2006/documentManagement/types"/>
    <ds:schemaRef ds:uri="de404559-8f3f-4387-b46f-a95acd086385"/>
    <ds:schemaRef ds:uri="7587edfc-6a61-406d-9102-08078e991df7"/>
    <ds:schemaRef ds:uri="http://purl.org/dc/dcmitype/"/>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TotalTime>
  <Words>4216</Words>
  <Application>Microsoft Office PowerPoint</Application>
  <PresentationFormat>Widescreen</PresentationFormat>
  <Paragraphs>346</Paragraphs>
  <Slides>27</Slides>
  <Notes>23</Notes>
  <HiddenSlides>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vt:lpstr>
      <vt:lpstr>Arial,Sans-Serif</vt:lpstr>
      <vt:lpstr>Calibri</vt:lpstr>
      <vt:lpstr>Calibri Light</vt:lpstr>
      <vt:lpstr>Helvetica LT Std Cond</vt:lpstr>
      <vt:lpstr>Roboto</vt:lpstr>
      <vt:lpstr>Times New Roman</vt:lpstr>
      <vt:lpstr>TimesNewRomanPSMT</vt:lpstr>
      <vt:lpstr>Office Theme</vt:lpstr>
      <vt:lpstr>New European Bauhaus and Sustainable Cities </vt:lpstr>
      <vt:lpstr>Arup</vt:lpstr>
      <vt:lpstr>New European Bauhaus </vt:lpstr>
      <vt:lpstr>Theme 1: Enriching  </vt:lpstr>
      <vt:lpstr>Green and Thriving Neighbourhoods​| C40 &amp; Arup</vt:lpstr>
      <vt:lpstr>Green and Thriving Neighbourhoods​| C40 &amp; Arup</vt:lpstr>
      <vt:lpstr>Tirana Orbital Forest​| Tirana, Albania</vt:lpstr>
      <vt:lpstr>Tirana Orbital Forest​| Tirana, Albania</vt:lpstr>
      <vt:lpstr>Theme 2: Sustainable</vt:lpstr>
      <vt:lpstr>L’Innesto Milan​| Europe </vt:lpstr>
      <vt:lpstr>Supernova | Pavia, Italy </vt:lpstr>
      <vt:lpstr>Supernova | Pavia, Italy </vt:lpstr>
      <vt:lpstr>Theme 3: Inclusion</vt:lpstr>
      <vt:lpstr>Cankaya Healthy Streets Project| Ankara, Turkey</vt:lpstr>
      <vt:lpstr>Cankaya Healthy Streets Project| Ankara, Turkey</vt:lpstr>
      <vt:lpstr>Reclaiming Play in Cities | Rogoredo, Milan, Italy </vt:lpstr>
      <vt:lpstr>PowerPoint Presentation</vt:lpstr>
      <vt:lpstr>Reclaiming Play in Cities | Rogoredo, Milan, Italy </vt:lpstr>
      <vt:lpstr>PowerPoint Presentation</vt:lpstr>
      <vt:lpstr>PowerPoint Presentation</vt:lpstr>
      <vt:lpstr>PowerPoint Presentation</vt:lpstr>
      <vt:lpstr>PowerPoint Presentation</vt:lpstr>
      <vt:lpstr>PowerPoint Presentation</vt:lpstr>
      <vt:lpstr>El Prat Airport masterplan | Barcelona, Spain</vt:lpstr>
      <vt:lpstr>El Prat Airport masterplan | Barcelona, Spain</vt:lpstr>
      <vt:lpstr>PowerPoint Presentation</vt:lpstr>
      <vt:lpstr>New European Bauhaus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Leder Daphne</dc:creator>
  <cp:lastModifiedBy>Lean Doody</cp:lastModifiedBy>
  <cp:revision>4</cp:revision>
  <dcterms:created xsi:type="dcterms:W3CDTF">2022-06-08T11:13:17Z</dcterms:created>
  <dcterms:modified xsi:type="dcterms:W3CDTF">2022-06-21T10:52:49Z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2022-06-13T11:42:14Z</vt:lpwstr>
  </property>
  <property fmtid="{D5CDD505-2E9C-101B-9397-08002B2CF9AE}" pid="4" name="MSIP_Label_82fa3fd3-029b-403d-91b4-1dc930cb0e60_Method">
    <vt:lpwstr>Standard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60dea87b-c6a0-43db-9a8c-86f3f121eb21</vt:lpwstr>
  </property>
  <property fmtid="{D5CDD505-2E9C-101B-9397-08002B2CF9AE}" pid="8" name="MSIP_Label_82fa3fd3-029b-403d-91b4-1dc930cb0e60_ContentBits">
    <vt:lpwstr>0</vt:lpwstr>
  </property>
  <property fmtid="{D5CDD505-2E9C-101B-9397-08002B2CF9AE}" pid="9" name="ContentTypeId">
    <vt:lpwstr>0x01010058013078C589B247A8CCC5A4C0E20024</vt:lpwstr>
  </property>
</Properties>
</file>